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Lst>
  <p:sldSz cy="5143500" cx="9144000"/>
  <p:notesSz cx="6858000" cy="9144000"/>
  <p:embeddedFontLst>
    <p:embeddedFont>
      <p:font typeface="Ubuntu"/>
      <p:regular r:id="rId166"/>
      <p:bold r:id="rId167"/>
      <p:italic r:id="rId168"/>
      <p:boldItalic r:id="rId169"/>
    </p:embeddedFont>
    <p:embeddedFont>
      <p:font typeface="Proxima Nova"/>
      <p:regular r:id="rId170"/>
      <p:bold r:id="rId171"/>
      <p:italic r:id="rId172"/>
      <p:boldItalic r:id="rId1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173" Type="http://schemas.openxmlformats.org/officeDocument/2006/relationships/font" Target="fonts/ProximaNova-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4.xml"/><Relationship Id="rId4" Type="http://schemas.openxmlformats.org/officeDocument/2006/relationships/slideMaster" Target="slideMasters/slideMaster2.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ProximaNova-italic.fntdata"/><Relationship Id="rId65" Type="http://schemas.openxmlformats.org/officeDocument/2006/relationships/slide" Target="slides/slide60.xml"/><Relationship Id="rId171" Type="http://schemas.openxmlformats.org/officeDocument/2006/relationships/font" Target="fonts/ProximaNova-bold.fntdata"/><Relationship Id="rId68" Type="http://schemas.openxmlformats.org/officeDocument/2006/relationships/slide" Target="slides/slide63.xml"/><Relationship Id="rId170" Type="http://schemas.openxmlformats.org/officeDocument/2006/relationships/font" Target="fonts/ProximaNova-regular.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Ubuntu-boldItalic.fntdata"/><Relationship Id="rId168" Type="http://schemas.openxmlformats.org/officeDocument/2006/relationships/font" Target="fonts/Ubuntu-italic.fntdata"/><Relationship Id="rId167" Type="http://schemas.openxmlformats.org/officeDocument/2006/relationships/font" Target="fonts/Ubuntu-bold.fntdata"/><Relationship Id="rId166" Type="http://schemas.openxmlformats.org/officeDocument/2006/relationships/font" Target="fonts/Ubuntu-regular.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6" name="Shape 936"/>
        <p:cNvGrpSpPr/>
        <p:nvPr/>
      </p:nvGrpSpPr>
      <p:grpSpPr>
        <a:xfrm>
          <a:off x="0" y="0"/>
          <a:ext cx="0" cy="0"/>
          <a:chOff x="0" y="0"/>
          <a:chExt cx="0" cy="0"/>
        </a:xfrm>
      </p:grpSpPr>
      <p:sp>
        <p:nvSpPr>
          <p:cNvPr id="937" name="Shape 93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38" name="Shape 9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5" name="Shape 945"/>
        <p:cNvGrpSpPr/>
        <p:nvPr/>
      </p:nvGrpSpPr>
      <p:grpSpPr>
        <a:xfrm>
          <a:off x="0" y="0"/>
          <a:ext cx="0" cy="0"/>
          <a:chOff x="0" y="0"/>
          <a:chExt cx="0" cy="0"/>
        </a:xfrm>
      </p:grpSpPr>
      <p:sp>
        <p:nvSpPr>
          <p:cNvPr id="946" name="Shape 94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47" name="Shape 9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55" name="Shape 9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3" name="Shape 963"/>
        <p:cNvGrpSpPr/>
        <p:nvPr/>
      </p:nvGrpSpPr>
      <p:grpSpPr>
        <a:xfrm>
          <a:off x="0" y="0"/>
          <a:ext cx="0" cy="0"/>
          <a:chOff x="0" y="0"/>
          <a:chExt cx="0" cy="0"/>
        </a:xfrm>
      </p:grpSpPr>
      <p:sp>
        <p:nvSpPr>
          <p:cNvPr id="964" name="Shape 96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65" name="Shape 9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1" name="Shape 981"/>
        <p:cNvGrpSpPr/>
        <p:nvPr/>
      </p:nvGrpSpPr>
      <p:grpSpPr>
        <a:xfrm>
          <a:off x="0" y="0"/>
          <a:ext cx="0" cy="0"/>
          <a:chOff x="0" y="0"/>
          <a:chExt cx="0" cy="0"/>
        </a:xfrm>
      </p:grpSpPr>
      <p:sp>
        <p:nvSpPr>
          <p:cNvPr id="982" name="Shape 98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83" name="Shape 9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91" name="Shape 9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8" name="Shape 998"/>
        <p:cNvGrpSpPr/>
        <p:nvPr/>
      </p:nvGrpSpPr>
      <p:grpSpPr>
        <a:xfrm>
          <a:off x="0" y="0"/>
          <a:ext cx="0" cy="0"/>
          <a:chOff x="0" y="0"/>
          <a:chExt cx="0" cy="0"/>
        </a:xfrm>
      </p:grpSpPr>
      <p:sp>
        <p:nvSpPr>
          <p:cNvPr id="999" name="Shape 99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00" name="Shape 10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08" name="Shape 10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3" name="Shape 1013"/>
        <p:cNvGrpSpPr/>
        <p:nvPr/>
      </p:nvGrpSpPr>
      <p:grpSpPr>
        <a:xfrm>
          <a:off x="0" y="0"/>
          <a:ext cx="0" cy="0"/>
          <a:chOff x="0" y="0"/>
          <a:chExt cx="0" cy="0"/>
        </a:xfrm>
      </p:grpSpPr>
      <p:sp>
        <p:nvSpPr>
          <p:cNvPr id="1014" name="Shape 101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15" name="Shape 10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22" name="Shape 10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7" name="Shape 1027"/>
        <p:cNvGrpSpPr/>
        <p:nvPr/>
      </p:nvGrpSpPr>
      <p:grpSpPr>
        <a:xfrm>
          <a:off x="0" y="0"/>
          <a:ext cx="0" cy="0"/>
          <a:chOff x="0" y="0"/>
          <a:chExt cx="0" cy="0"/>
        </a:xfrm>
      </p:grpSpPr>
      <p:sp>
        <p:nvSpPr>
          <p:cNvPr id="1028" name="Shape 102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29" name="Shape 10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4" name="Shape 1034"/>
        <p:cNvGrpSpPr/>
        <p:nvPr/>
      </p:nvGrpSpPr>
      <p:grpSpPr>
        <a:xfrm>
          <a:off x="0" y="0"/>
          <a:ext cx="0" cy="0"/>
          <a:chOff x="0" y="0"/>
          <a:chExt cx="0" cy="0"/>
        </a:xfrm>
      </p:grpSpPr>
      <p:sp>
        <p:nvSpPr>
          <p:cNvPr id="1035" name="Shape 103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36" name="Shape 10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2" name="Shape 1042"/>
        <p:cNvGrpSpPr/>
        <p:nvPr/>
      </p:nvGrpSpPr>
      <p:grpSpPr>
        <a:xfrm>
          <a:off x="0" y="0"/>
          <a:ext cx="0" cy="0"/>
          <a:chOff x="0" y="0"/>
          <a:chExt cx="0" cy="0"/>
        </a:xfrm>
      </p:grpSpPr>
      <p:sp>
        <p:nvSpPr>
          <p:cNvPr id="1043" name="Shape 104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44" name="Shape 10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9" name="Shape 1049"/>
        <p:cNvGrpSpPr/>
        <p:nvPr/>
      </p:nvGrpSpPr>
      <p:grpSpPr>
        <a:xfrm>
          <a:off x="0" y="0"/>
          <a:ext cx="0" cy="0"/>
          <a:chOff x="0" y="0"/>
          <a:chExt cx="0" cy="0"/>
        </a:xfrm>
      </p:grpSpPr>
      <p:sp>
        <p:nvSpPr>
          <p:cNvPr id="1050" name="Shape 105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51" name="Shape 10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7" name="Shape 1057"/>
        <p:cNvGrpSpPr/>
        <p:nvPr/>
      </p:nvGrpSpPr>
      <p:grpSpPr>
        <a:xfrm>
          <a:off x="0" y="0"/>
          <a:ext cx="0" cy="0"/>
          <a:chOff x="0" y="0"/>
          <a:chExt cx="0" cy="0"/>
        </a:xfrm>
      </p:grpSpPr>
      <p:sp>
        <p:nvSpPr>
          <p:cNvPr id="1058" name="Shape 105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59" name="Shape 10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4" name="Shape 1064"/>
        <p:cNvGrpSpPr/>
        <p:nvPr/>
      </p:nvGrpSpPr>
      <p:grpSpPr>
        <a:xfrm>
          <a:off x="0" y="0"/>
          <a:ext cx="0" cy="0"/>
          <a:chOff x="0" y="0"/>
          <a:chExt cx="0" cy="0"/>
        </a:xfrm>
      </p:grpSpPr>
      <p:sp>
        <p:nvSpPr>
          <p:cNvPr id="1065" name="Shape 106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66" name="Shape 10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3" name="Shape 1073"/>
        <p:cNvGrpSpPr/>
        <p:nvPr/>
      </p:nvGrpSpPr>
      <p:grpSpPr>
        <a:xfrm>
          <a:off x="0" y="0"/>
          <a:ext cx="0" cy="0"/>
          <a:chOff x="0" y="0"/>
          <a:chExt cx="0" cy="0"/>
        </a:xfrm>
      </p:grpSpPr>
      <p:sp>
        <p:nvSpPr>
          <p:cNvPr id="1074" name="Shape 107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75" name="Shape 10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7" name="Shape 1087"/>
        <p:cNvGrpSpPr/>
        <p:nvPr/>
      </p:nvGrpSpPr>
      <p:grpSpPr>
        <a:xfrm>
          <a:off x="0" y="0"/>
          <a:ext cx="0" cy="0"/>
          <a:chOff x="0" y="0"/>
          <a:chExt cx="0" cy="0"/>
        </a:xfrm>
      </p:grpSpPr>
      <p:sp>
        <p:nvSpPr>
          <p:cNvPr id="1088" name="Shape 108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89" name="Shape 10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3" name="Shape 1093"/>
        <p:cNvGrpSpPr/>
        <p:nvPr/>
      </p:nvGrpSpPr>
      <p:grpSpPr>
        <a:xfrm>
          <a:off x="0" y="0"/>
          <a:ext cx="0" cy="0"/>
          <a:chOff x="0" y="0"/>
          <a:chExt cx="0" cy="0"/>
        </a:xfrm>
      </p:grpSpPr>
      <p:sp>
        <p:nvSpPr>
          <p:cNvPr id="1094" name="Shape 109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095" name="Shape 10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3" name="Shape 1103"/>
        <p:cNvGrpSpPr/>
        <p:nvPr/>
      </p:nvGrpSpPr>
      <p:grpSpPr>
        <a:xfrm>
          <a:off x="0" y="0"/>
          <a:ext cx="0" cy="0"/>
          <a:chOff x="0" y="0"/>
          <a:chExt cx="0" cy="0"/>
        </a:xfrm>
      </p:grpSpPr>
      <p:sp>
        <p:nvSpPr>
          <p:cNvPr id="1104" name="Shape 110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05" name="Shape 11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0" name="Shape 1110"/>
        <p:cNvGrpSpPr/>
        <p:nvPr/>
      </p:nvGrpSpPr>
      <p:grpSpPr>
        <a:xfrm>
          <a:off x="0" y="0"/>
          <a:ext cx="0" cy="0"/>
          <a:chOff x="0" y="0"/>
          <a:chExt cx="0" cy="0"/>
        </a:xfrm>
      </p:grpSpPr>
      <p:sp>
        <p:nvSpPr>
          <p:cNvPr id="1111" name="Shape 111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12" name="Shape 1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7" name="Shape 1117"/>
        <p:cNvGrpSpPr/>
        <p:nvPr/>
      </p:nvGrpSpPr>
      <p:grpSpPr>
        <a:xfrm>
          <a:off x="0" y="0"/>
          <a:ext cx="0" cy="0"/>
          <a:chOff x="0" y="0"/>
          <a:chExt cx="0" cy="0"/>
        </a:xfrm>
      </p:grpSpPr>
      <p:sp>
        <p:nvSpPr>
          <p:cNvPr id="1118" name="Shape 111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19" name="Shape 1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4" name="Shape 1124"/>
        <p:cNvGrpSpPr/>
        <p:nvPr/>
      </p:nvGrpSpPr>
      <p:grpSpPr>
        <a:xfrm>
          <a:off x="0" y="0"/>
          <a:ext cx="0" cy="0"/>
          <a:chOff x="0" y="0"/>
          <a:chExt cx="0" cy="0"/>
        </a:xfrm>
      </p:grpSpPr>
      <p:sp>
        <p:nvSpPr>
          <p:cNvPr id="1125" name="Shape 112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26" name="Shape 11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4" name="Shape 1134"/>
        <p:cNvGrpSpPr/>
        <p:nvPr/>
      </p:nvGrpSpPr>
      <p:grpSpPr>
        <a:xfrm>
          <a:off x="0" y="0"/>
          <a:ext cx="0" cy="0"/>
          <a:chOff x="0" y="0"/>
          <a:chExt cx="0" cy="0"/>
        </a:xfrm>
      </p:grpSpPr>
      <p:sp>
        <p:nvSpPr>
          <p:cNvPr id="1135" name="Shape 113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36" name="Shape 1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1" name="Shape 1141"/>
        <p:cNvGrpSpPr/>
        <p:nvPr/>
      </p:nvGrpSpPr>
      <p:grpSpPr>
        <a:xfrm>
          <a:off x="0" y="0"/>
          <a:ext cx="0" cy="0"/>
          <a:chOff x="0" y="0"/>
          <a:chExt cx="0" cy="0"/>
        </a:xfrm>
      </p:grpSpPr>
      <p:sp>
        <p:nvSpPr>
          <p:cNvPr id="1142" name="Shape 114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43" name="Shape 1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8" name="Shape 1148"/>
        <p:cNvGrpSpPr/>
        <p:nvPr/>
      </p:nvGrpSpPr>
      <p:grpSpPr>
        <a:xfrm>
          <a:off x="0" y="0"/>
          <a:ext cx="0" cy="0"/>
          <a:chOff x="0" y="0"/>
          <a:chExt cx="0" cy="0"/>
        </a:xfrm>
      </p:grpSpPr>
      <p:sp>
        <p:nvSpPr>
          <p:cNvPr id="1149" name="Shape 114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50" name="Shape 11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5" name="Shape 1155"/>
        <p:cNvGrpSpPr/>
        <p:nvPr/>
      </p:nvGrpSpPr>
      <p:grpSpPr>
        <a:xfrm>
          <a:off x="0" y="0"/>
          <a:ext cx="0" cy="0"/>
          <a:chOff x="0" y="0"/>
          <a:chExt cx="0" cy="0"/>
        </a:xfrm>
      </p:grpSpPr>
      <p:sp>
        <p:nvSpPr>
          <p:cNvPr id="1156" name="Shape 115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57" name="Shape 11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2" name="Shape 1162"/>
        <p:cNvGrpSpPr/>
        <p:nvPr/>
      </p:nvGrpSpPr>
      <p:grpSpPr>
        <a:xfrm>
          <a:off x="0" y="0"/>
          <a:ext cx="0" cy="0"/>
          <a:chOff x="0" y="0"/>
          <a:chExt cx="0" cy="0"/>
        </a:xfrm>
      </p:grpSpPr>
      <p:sp>
        <p:nvSpPr>
          <p:cNvPr id="1163" name="Shape 116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64" name="Shape 11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9" name="Shape 1169"/>
        <p:cNvGrpSpPr/>
        <p:nvPr/>
      </p:nvGrpSpPr>
      <p:grpSpPr>
        <a:xfrm>
          <a:off x="0" y="0"/>
          <a:ext cx="0" cy="0"/>
          <a:chOff x="0" y="0"/>
          <a:chExt cx="0" cy="0"/>
        </a:xfrm>
      </p:grpSpPr>
      <p:sp>
        <p:nvSpPr>
          <p:cNvPr id="1170" name="Shape 117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71" name="Shape 11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6" name="Shape 1176"/>
        <p:cNvGrpSpPr/>
        <p:nvPr/>
      </p:nvGrpSpPr>
      <p:grpSpPr>
        <a:xfrm>
          <a:off x="0" y="0"/>
          <a:ext cx="0" cy="0"/>
          <a:chOff x="0" y="0"/>
          <a:chExt cx="0" cy="0"/>
        </a:xfrm>
      </p:grpSpPr>
      <p:sp>
        <p:nvSpPr>
          <p:cNvPr id="1177" name="Shape 117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78" name="Shape 1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3" name="Shape 1183"/>
        <p:cNvGrpSpPr/>
        <p:nvPr/>
      </p:nvGrpSpPr>
      <p:grpSpPr>
        <a:xfrm>
          <a:off x="0" y="0"/>
          <a:ext cx="0" cy="0"/>
          <a:chOff x="0" y="0"/>
          <a:chExt cx="0" cy="0"/>
        </a:xfrm>
      </p:grpSpPr>
      <p:sp>
        <p:nvSpPr>
          <p:cNvPr id="1184" name="Shape 118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85" name="Shape 11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0" name="Shape 1190"/>
        <p:cNvGrpSpPr/>
        <p:nvPr/>
      </p:nvGrpSpPr>
      <p:grpSpPr>
        <a:xfrm>
          <a:off x="0" y="0"/>
          <a:ext cx="0" cy="0"/>
          <a:chOff x="0" y="0"/>
          <a:chExt cx="0" cy="0"/>
        </a:xfrm>
      </p:grpSpPr>
      <p:sp>
        <p:nvSpPr>
          <p:cNvPr id="1191" name="Shape 119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192" name="Shape 1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8" name="Shape 1198"/>
        <p:cNvGrpSpPr/>
        <p:nvPr/>
      </p:nvGrpSpPr>
      <p:grpSpPr>
        <a:xfrm>
          <a:off x="0" y="0"/>
          <a:ext cx="0" cy="0"/>
          <a:chOff x="0" y="0"/>
          <a:chExt cx="0" cy="0"/>
        </a:xfrm>
      </p:grpSpPr>
      <p:sp>
        <p:nvSpPr>
          <p:cNvPr id="1199" name="Shape 119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00" name="Shape 12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9" name="Shape 1209"/>
        <p:cNvGrpSpPr/>
        <p:nvPr/>
      </p:nvGrpSpPr>
      <p:grpSpPr>
        <a:xfrm>
          <a:off x="0" y="0"/>
          <a:ext cx="0" cy="0"/>
          <a:chOff x="0" y="0"/>
          <a:chExt cx="0" cy="0"/>
        </a:xfrm>
      </p:grpSpPr>
      <p:sp>
        <p:nvSpPr>
          <p:cNvPr id="1210" name="Shape 121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11" name="Shape 12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6" name="Shape 1216"/>
        <p:cNvGrpSpPr/>
        <p:nvPr/>
      </p:nvGrpSpPr>
      <p:grpSpPr>
        <a:xfrm>
          <a:off x="0" y="0"/>
          <a:ext cx="0" cy="0"/>
          <a:chOff x="0" y="0"/>
          <a:chExt cx="0" cy="0"/>
        </a:xfrm>
      </p:grpSpPr>
      <p:sp>
        <p:nvSpPr>
          <p:cNvPr id="1217" name="Shape 121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18" name="Shape 12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8" name="Shape 1228"/>
        <p:cNvGrpSpPr/>
        <p:nvPr/>
      </p:nvGrpSpPr>
      <p:grpSpPr>
        <a:xfrm>
          <a:off x="0" y="0"/>
          <a:ext cx="0" cy="0"/>
          <a:chOff x="0" y="0"/>
          <a:chExt cx="0" cy="0"/>
        </a:xfrm>
      </p:grpSpPr>
      <p:sp>
        <p:nvSpPr>
          <p:cNvPr id="1229" name="Shape 122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30" name="Shape 12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6" name="Shape 1236"/>
        <p:cNvGrpSpPr/>
        <p:nvPr/>
      </p:nvGrpSpPr>
      <p:grpSpPr>
        <a:xfrm>
          <a:off x="0" y="0"/>
          <a:ext cx="0" cy="0"/>
          <a:chOff x="0" y="0"/>
          <a:chExt cx="0" cy="0"/>
        </a:xfrm>
      </p:grpSpPr>
      <p:sp>
        <p:nvSpPr>
          <p:cNvPr id="1237" name="Shape 123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38" name="Shape 12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5" name="Shape 1245"/>
        <p:cNvGrpSpPr/>
        <p:nvPr/>
      </p:nvGrpSpPr>
      <p:grpSpPr>
        <a:xfrm>
          <a:off x="0" y="0"/>
          <a:ext cx="0" cy="0"/>
          <a:chOff x="0" y="0"/>
          <a:chExt cx="0" cy="0"/>
        </a:xfrm>
      </p:grpSpPr>
      <p:sp>
        <p:nvSpPr>
          <p:cNvPr id="1246" name="Shape 124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47" name="Shape 12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2" name="Shape 1252"/>
        <p:cNvGrpSpPr/>
        <p:nvPr/>
      </p:nvGrpSpPr>
      <p:grpSpPr>
        <a:xfrm>
          <a:off x="0" y="0"/>
          <a:ext cx="0" cy="0"/>
          <a:chOff x="0" y="0"/>
          <a:chExt cx="0" cy="0"/>
        </a:xfrm>
      </p:grpSpPr>
      <p:sp>
        <p:nvSpPr>
          <p:cNvPr id="1253" name="Shape 125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54" name="Shape 12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9" name="Shape 1259"/>
        <p:cNvGrpSpPr/>
        <p:nvPr/>
      </p:nvGrpSpPr>
      <p:grpSpPr>
        <a:xfrm>
          <a:off x="0" y="0"/>
          <a:ext cx="0" cy="0"/>
          <a:chOff x="0" y="0"/>
          <a:chExt cx="0" cy="0"/>
        </a:xfrm>
      </p:grpSpPr>
      <p:sp>
        <p:nvSpPr>
          <p:cNvPr id="1260" name="Shape 126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61" name="Shape 12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6" name="Shape 1266"/>
        <p:cNvGrpSpPr/>
        <p:nvPr/>
      </p:nvGrpSpPr>
      <p:grpSpPr>
        <a:xfrm>
          <a:off x="0" y="0"/>
          <a:ext cx="0" cy="0"/>
          <a:chOff x="0" y="0"/>
          <a:chExt cx="0" cy="0"/>
        </a:xfrm>
      </p:grpSpPr>
      <p:sp>
        <p:nvSpPr>
          <p:cNvPr id="1267" name="Shape 126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68" name="Shape 12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5" name="Shape 1275"/>
        <p:cNvGrpSpPr/>
        <p:nvPr/>
      </p:nvGrpSpPr>
      <p:grpSpPr>
        <a:xfrm>
          <a:off x="0" y="0"/>
          <a:ext cx="0" cy="0"/>
          <a:chOff x="0" y="0"/>
          <a:chExt cx="0" cy="0"/>
        </a:xfrm>
      </p:grpSpPr>
      <p:sp>
        <p:nvSpPr>
          <p:cNvPr id="1276" name="Shape 127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77" name="Shape 12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4" name="Shape 1284"/>
        <p:cNvGrpSpPr/>
        <p:nvPr/>
      </p:nvGrpSpPr>
      <p:grpSpPr>
        <a:xfrm>
          <a:off x="0" y="0"/>
          <a:ext cx="0" cy="0"/>
          <a:chOff x="0" y="0"/>
          <a:chExt cx="0" cy="0"/>
        </a:xfrm>
      </p:grpSpPr>
      <p:sp>
        <p:nvSpPr>
          <p:cNvPr id="1285" name="Shape 128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86" name="Shape 12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0" name="Shape 1300"/>
        <p:cNvGrpSpPr/>
        <p:nvPr/>
      </p:nvGrpSpPr>
      <p:grpSpPr>
        <a:xfrm>
          <a:off x="0" y="0"/>
          <a:ext cx="0" cy="0"/>
          <a:chOff x="0" y="0"/>
          <a:chExt cx="0" cy="0"/>
        </a:xfrm>
      </p:grpSpPr>
      <p:sp>
        <p:nvSpPr>
          <p:cNvPr id="1301" name="Shape 130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02" name="Shape 13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11" name="Shape 13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6" name="Shape 1316"/>
        <p:cNvGrpSpPr/>
        <p:nvPr/>
      </p:nvGrpSpPr>
      <p:grpSpPr>
        <a:xfrm>
          <a:off x="0" y="0"/>
          <a:ext cx="0" cy="0"/>
          <a:chOff x="0" y="0"/>
          <a:chExt cx="0" cy="0"/>
        </a:xfrm>
      </p:grpSpPr>
      <p:sp>
        <p:nvSpPr>
          <p:cNvPr id="1317" name="Shape 131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18" name="Shape 13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6" name="Shape 1326"/>
        <p:cNvGrpSpPr/>
        <p:nvPr/>
      </p:nvGrpSpPr>
      <p:grpSpPr>
        <a:xfrm>
          <a:off x="0" y="0"/>
          <a:ext cx="0" cy="0"/>
          <a:chOff x="0" y="0"/>
          <a:chExt cx="0" cy="0"/>
        </a:xfrm>
      </p:grpSpPr>
      <p:sp>
        <p:nvSpPr>
          <p:cNvPr id="1327" name="Shape 132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28" name="Shape 13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7" name="Shape 1337"/>
        <p:cNvGrpSpPr/>
        <p:nvPr/>
      </p:nvGrpSpPr>
      <p:grpSpPr>
        <a:xfrm>
          <a:off x="0" y="0"/>
          <a:ext cx="0" cy="0"/>
          <a:chOff x="0" y="0"/>
          <a:chExt cx="0" cy="0"/>
        </a:xfrm>
      </p:grpSpPr>
      <p:sp>
        <p:nvSpPr>
          <p:cNvPr id="1338" name="Shape 133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39" name="Shape 13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6" name="Shape 1346"/>
        <p:cNvGrpSpPr/>
        <p:nvPr/>
      </p:nvGrpSpPr>
      <p:grpSpPr>
        <a:xfrm>
          <a:off x="0" y="0"/>
          <a:ext cx="0" cy="0"/>
          <a:chOff x="0" y="0"/>
          <a:chExt cx="0" cy="0"/>
        </a:xfrm>
      </p:grpSpPr>
      <p:sp>
        <p:nvSpPr>
          <p:cNvPr id="1347" name="Shape 13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48" name="Shape 13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4" name="Shape 1354"/>
        <p:cNvGrpSpPr/>
        <p:nvPr/>
      </p:nvGrpSpPr>
      <p:grpSpPr>
        <a:xfrm>
          <a:off x="0" y="0"/>
          <a:ext cx="0" cy="0"/>
          <a:chOff x="0" y="0"/>
          <a:chExt cx="0" cy="0"/>
        </a:xfrm>
      </p:grpSpPr>
      <p:sp>
        <p:nvSpPr>
          <p:cNvPr id="1355" name="Shape 135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56" name="Shape 13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4" name="Shape 1364"/>
        <p:cNvGrpSpPr/>
        <p:nvPr/>
      </p:nvGrpSpPr>
      <p:grpSpPr>
        <a:xfrm>
          <a:off x="0" y="0"/>
          <a:ext cx="0" cy="0"/>
          <a:chOff x="0" y="0"/>
          <a:chExt cx="0" cy="0"/>
        </a:xfrm>
      </p:grpSpPr>
      <p:sp>
        <p:nvSpPr>
          <p:cNvPr id="1365" name="Shape 136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66" name="Shape 13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1" name="Shape 1371"/>
        <p:cNvGrpSpPr/>
        <p:nvPr/>
      </p:nvGrpSpPr>
      <p:grpSpPr>
        <a:xfrm>
          <a:off x="0" y="0"/>
          <a:ext cx="0" cy="0"/>
          <a:chOff x="0" y="0"/>
          <a:chExt cx="0" cy="0"/>
        </a:xfrm>
      </p:grpSpPr>
      <p:sp>
        <p:nvSpPr>
          <p:cNvPr id="1372" name="Shape 137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73" name="Shape 13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9" name="Shape 1379"/>
        <p:cNvGrpSpPr/>
        <p:nvPr/>
      </p:nvGrpSpPr>
      <p:grpSpPr>
        <a:xfrm>
          <a:off x="0" y="0"/>
          <a:ext cx="0" cy="0"/>
          <a:chOff x="0" y="0"/>
          <a:chExt cx="0" cy="0"/>
        </a:xfrm>
      </p:grpSpPr>
      <p:sp>
        <p:nvSpPr>
          <p:cNvPr id="1380" name="Shape 138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81" name="Shape 13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6" name="Shape 1386"/>
        <p:cNvGrpSpPr/>
        <p:nvPr/>
      </p:nvGrpSpPr>
      <p:grpSpPr>
        <a:xfrm>
          <a:off x="0" y="0"/>
          <a:ext cx="0" cy="0"/>
          <a:chOff x="0" y="0"/>
          <a:chExt cx="0" cy="0"/>
        </a:xfrm>
      </p:grpSpPr>
      <p:sp>
        <p:nvSpPr>
          <p:cNvPr id="1387" name="Shape 138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88" name="Shape 13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4" name="Shape 1394"/>
        <p:cNvGrpSpPr/>
        <p:nvPr/>
      </p:nvGrpSpPr>
      <p:grpSpPr>
        <a:xfrm>
          <a:off x="0" y="0"/>
          <a:ext cx="0" cy="0"/>
          <a:chOff x="0" y="0"/>
          <a:chExt cx="0" cy="0"/>
        </a:xfrm>
      </p:grpSpPr>
      <p:sp>
        <p:nvSpPr>
          <p:cNvPr id="1395" name="Shape 139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96" name="Shape 13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1" name="Shape 1401"/>
        <p:cNvGrpSpPr/>
        <p:nvPr/>
      </p:nvGrpSpPr>
      <p:grpSpPr>
        <a:xfrm>
          <a:off x="0" y="0"/>
          <a:ext cx="0" cy="0"/>
          <a:chOff x="0" y="0"/>
          <a:chExt cx="0" cy="0"/>
        </a:xfrm>
      </p:grpSpPr>
      <p:sp>
        <p:nvSpPr>
          <p:cNvPr id="1402" name="Shape 14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03" name="Shape 1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8" name="Shape 1408"/>
        <p:cNvGrpSpPr/>
        <p:nvPr/>
      </p:nvGrpSpPr>
      <p:grpSpPr>
        <a:xfrm>
          <a:off x="0" y="0"/>
          <a:ext cx="0" cy="0"/>
          <a:chOff x="0" y="0"/>
          <a:chExt cx="0" cy="0"/>
        </a:xfrm>
      </p:grpSpPr>
      <p:sp>
        <p:nvSpPr>
          <p:cNvPr id="1409" name="Shape 14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10" name="Shape 14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5" name="Shape 1415"/>
        <p:cNvGrpSpPr/>
        <p:nvPr/>
      </p:nvGrpSpPr>
      <p:grpSpPr>
        <a:xfrm>
          <a:off x="0" y="0"/>
          <a:ext cx="0" cy="0"/>
          <a:chOff x="0" y="0"/>
          <a:chExt cx="0" cy="0"/>
        </a:xfrm>
      </p:grpSpPr>
      <p:sp>
        <p:nvSpPr>
          <p:cNvPr id="1416" name="Shape 141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417" name="Shape 14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4" name="Shape 1424"/>
        <p:cNvGrpSpPr/>
        <p:nvPr/>
      </p:nvGrpSpPr>
      <p:grpSpPr>
        <a:xfrm>
          <a:off x="0" y="0"/>
          <a:ext cx="0" cy="0"/>
          <a:chOff x="0" y="0"/>
          <a:chExt cx="0" cy="0"/>
        </a:xfrm>
      </p:grpSpPr>
      <p:sp>
        <p:nvSpPr>
          <p:cNvPr id="1425" name="Shape 142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426" name="Shape 14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29" name="Shape 6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2" name="Shape 652"/>
        <p:cNvGrpSpPr/>
        <p:nvPr/>
      </p:nvGrpSpPr>
      <p:grpSpPr>
        <a:xfrm>
          <a:off x="0" y="0"/>
          <a:ext cx="0" cy="0"/>
          <a:chOff x="0" y="0"/>
          <a:chExt cx="0" cy="0"/>
        </a:xfrm>
      </p:grpSpPr>
      <p:sp>
        <p:nvSpPr>
          <p:cNvPr id="653" name="Shape 65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54" name="Shape 6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85" name="Shape 6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4" name="Shape 704"/>
        <p:cNvGrpSpPr/>
        <p:nvPr/>
      </p:nvGrpSpPr>
      <p:grpSpPr>
        <a:xfrm>
          <a:off x="0" y="0"/>
          <a:ext cx="0" cy="0"/>
          <a:chOff x="0" y="0"/>
          <a:chExt cx="0" cy="0"/>
        </a:xfrm>
      </p:grpSpPr>
      <p:sp>
        <p:nvSpPr>
          <p:cNvPr id="705" name="Shape 70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706" name="Shape 7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1" name="Shape 711"/>
        <p:cNvGrpSpPr/>
        <p:nvPr/>
      </p:nvGrpSpPr>
      <p:grpSpPr>
        <a:xfrm>
          <a:off x="0" y="0"/>
          <a:ext cx="0" cy="0"/>
          <a:chOff x="0" y="0"/>
          <a:chExt cx="0" cy="0"/>
        </a:xfrm>
      </p:grpSpPr>
      <p:sp>
        <p:nvSpPr>
          <p:cNvPr id="712" name="Shape 71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13" name="Shape 7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20" name="Shape 7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 name="Shape 726"/>
        <p:cNvGrpSpPr/>
        <p:nvPr/>
      </p:nvGrpSpPr>
      <p:grpSpPr>
        <a:xfrm>
          <a:off x="0" y="0"/>
          <a:ext cx="0" cy="0"/>
          <a:chOff x="0" y="0"/>
          <a:chExt cx="0" cy="0"/>
        </a:xfrm>
      </p:grpSpPr>
      <p:sp>
        <p:nvSpPr>
          <p:cNvPr id="727" name="Shape 72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28" name="Shape 7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36" name="Shape 7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4" name="Shape 744"/>
        <p:cNvGrpSpPr/>
        <p:nvPr/>
      </p:nvGrpSpPr>
      <p:grpSpPr>
        <a:xfrm>
          <a:off x="0" y="0"/>
          <a:ext cx="0" cy="0"/>
          <a:chOff x="0" y="0"/>
          <a:chExt cx="0" cy="0"/>
        </a:xfrm>
      </p:grpSpPr>
      <p:sp>
        <p:nvSpPr>
          <p:cNvPr id="745" name="Shape 74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46" name="Shape 7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 name="Shape 752"/>
        <p:cNvGrpSpPr/>
        <p:nvPr/>
      </p:nvGrpSpPr>
      <p:grpSpPr>
        <a:xfrm>
          <a:off x="0" y="0"/>
          <a:ext cx="0" cy="0"/>
          <a:chOff x="0" y="0"/>
          <a:chExt cx="0" cy="0"/>
        </a:xfrm>
      </p:grpSpPr>
      <p:sp>
        <p:nvSpPr>
          <p:cNvPr id="753" name="Shape 75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54" name="Shape 7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62" name="Shape 7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8" name="Shape 768"/>
        <p:cNvGrpSpPr/>
        <p:nvPr/>
      </p:nvGrpSpPr>
      <p:grpSpPr>
        <a:xfrm>
          <a:off x="0" y="0"/>
          <a:ext cx="0" cy="0"/>
          <a:chOff x="0" y="0"/>
          <a:chExt cx="0" cy="0"/>
        </a:xfrm>
      </p:grpSpPr>
      <p:sp>
        <p:nvSpPr>
          <p:cNvPr id="769" name="Shape 76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70" name="Shape 7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5" name="Shape 775"/>
        <p:cNvGrpSpPr/>
        <p:nvPr/>
      </p:nvGrpSpPr>
      <p:grpSpPr>
        <a:xfrm>
          <a:off x="0" y="0"/>
          <a:ext cx="0" cy="0"/>
          <a:chOff x="0" y="0"/>
          <a:chExt cx="0" cy="0"/>
        </a:xfrm>
      </p:grpSpPr>
      <p:sp>
        <p:nvSpPr>
          <p:cNvPr id="776" name="Shape 77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77" name="Shape 7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3" name="Shape 783"/>
        <p:cNvGrpSpPr/>
        <p:nvPr/>
      </p:nvGrpSpPr>
      <p:grpSpPr>
        <a:xfrm>
          <a:off x="0" y="0"/>
          <a:ext cx="0" cy="0"/>
          <a:chOff x="0" y="0"/>
          <a:chExt cx="0" cy="0"/>
        </a:xfrm>
      </p:grpSpPr>
      <p:sp>
        <p:nvSpPr>
          <p:cNvPr id="784" name="Shape 78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85" name="Shape 7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92" name="Shape 7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7" name="Shape 797"/>
        <p:cNvGrpSpPr/>
        <p:nvPr/>
      </p:nvGrpSpPr>
      <p:grpSpPr>
        <a:xfrm>
          <a:off x="0" y="0"/>
          <a:ext cx="0" cy="0"/>
          <a:chOff x="0" y="0"/>
          <a:chExt cx="0" cy="0"/>
        </a:xfrm>
      </p:grpSpPr>
      <p:sp>
        <p:nvSpPr>
          <p:cNvPr id="798" name="Shape 79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799" name="Shape 7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5" name="Shape 805"/>
        <p:cNvGrpSpPr/>
        <p:nvPr/>
      </p:nvGrpSpPr>
      <p:grpSpPr>
        <a:xfrm>
          <a:off x="0" y="0"/>
          <a:ext cx="0" cy="0"/>
          <a:chOff x="0" y="0"/>
          <a:chExt cx="0" cy="0"/>
        </a:xfrm>
      </p:grpSpPr>
      <p:sp>
        <p:nvSpPr>
          <p:cNvPr id="806" name="Shape 80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07" name="Shape 8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4" name="Shape 814"/>
        <p:cNvGrpSpPr/>
        <p:nvPr/>
      </p:nvGrpSpPr>
      <p:grpSpPr>
        <a:xfrm>
          <a:off x="0" y="0"/>
          <a:ext cx="0" cy="0"/>
          <a:chOff x="0" y="0"/>
          <a:chExt cx="0" cy="0"/>
        </a:xfrm>
      </p:grpSpPr>
      <p:sp>
        <p:nvSpPr>
          <p:cNvPr id="815" name="Shape 81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16" name="Shape 8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1" name="Shape 821"/>
        <p:cNvGrpSpPr/>
        <p:nvPr/>
      </p:nvGrpSpPr>
      <p:grpSpPr>
        <a:xfrm>
          <a:off x="0" y="0"/>
          <a:ext cx="0" cy="0"/>
          <a:chOff x="0" y="0"/>
          <a:chExt cx="0" cy="0"/>
        </a:xfrm>
      </p:grpSpPr>
      <p:sp>
        <p:nvSpPr>
          <p:cNvPr id="822" name="Shape 82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23" name="Shape 8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9" name="Shape 829"/>
        <p:cNvGrpSpPr/>
        <p:nvPr/>
      </p:nvGrpSpPr>
      <p:grpSpPr>
        <a:xfrm>
          <a:off x="0" y="0"/>
          <a:ext cx="0" cy="0"/>
          <a:chOff x="0" y="0"/>
          <a:chExt cx="0" cy="0"/>
        </a:xfrm>
      </p:grpSpPr>
      <p:sp>
        <p:nvSpPr>
          <p:cNvPr id="830" name="Shape 83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31" name="Shape 8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39" name="Shape 8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47" name="Shape 8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6" name="Shape 876"/>
        <p:cNvGrpSpPr/>
        <p:nvPr/>
      </p:nvGrpSpPr>
      <p:grpSpPr>
        <a:xfrm>
          <a:off x="0" y="0"/>
          <a:ext cx="0" cy="0"/>
          <a:chOff x="0" y="0"/>
          <a:chExt cx="0" cy="0"/>
        </a:xfrm>
      </p:grpSpPr>
      <p:sp>
        <p:nvSpPr>
          <p:cNvPr id="877" name="Shape 87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78" name="Shape 8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1" name="Shape 891"/>
        <p:cNvGrpSpPr/>
        <p:nvPr/>
      </p:nvGrpSpPr>
      <p:grpSpPr>
        <a:xfrm>
          <a:off x="0" y="0"/>
          <a:ext cx="0" cy="0"/>
          <a:chOff x="0" y="0"/>
          <a:chExt cx="0" cy="0"/>
        </a:xfrm>
      </p:grpSpPr>
      <p:sp>
        <p:nvSpPr>
          <p:cNvPr id="892" name="Shape 89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893" name="Shape 8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5" name="Shape 905"/>
        <p:cNvGrpSpPr/>
        <p:nvPr/>
      </p:nvGrpSpPr>
      <p:grpSpPr>
        <a:xfrm>
          <a:off x="0" y="0"/>
          <a:ext cx="0" cy="0"/>
          <a:chOff x="0" y="0"/>
          <a:chExt cx="0" cy="0"/>
        </a:xfrm>
      </p:grpSpPr>
      <p:sp>
        <p:nvSpPr>
          <p:cNvPr id="906" name="Shape 90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07" name="Shape 9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2" name="Shape 912"/>
        <p:cNvGrpSpPr/>
        <p:nvPr/>
      </p:nvGrpSpPr>
      <p:grpSpPr>
        <a:xfrm>
          <a:off x="0" y="0"/>
          <a:ext cx="0" cy="0"/>
          <a:chOff x="0" y="0"/>
          <a:chExt cx="0" cy="0"/>
        </a:xfrm>
      </p:grpSpPr>
      <p:sp>
        <p:nvSpPr>
          <p:cNvPr id="913" name="Shape 91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14" name="Shape 9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21" name="Shape 9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6" name="Shape 926"/>
        <p:cNvGrpSpPr/>
        <p:nvPr/>
      </p:nvGrpSpPr>
      <p:grpSpPr>
        <a:xfrm>
          <a:off x="0" y="0"/>
          <a:ext cx="0" cy="0"/>
          <a:chOff x="0" y="0"/>
          <a:chExt cx="0" cy="0"/>
        </a:xfrm>
      </p:grpSpPr>
      <p:sp>
        <p:nvSpPr>
          <p:cNvPr id="927" name="Shape 92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928" name="Shape 9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idx="1" type="subTitle"/>
          </p:nvPr>
        </p:nvSpPr>
        <p:spPr>
          <a:xfrm>
            <a:off x="685800" y="2840053"/>
            <a:ext cx="7772400" cy="784799"/>
          </a:xfrm>
          <a:prstGeom prst="rect">
            <a:avLst/>
          </a:prstGeom>
        </p:spPr>
        <p:txBody>
          <a:bodyPr anchorCtr="0" anchor="t" bIns="91425" lIns="91425" rIns="91425" tIns="91425"/>
          <a:lstStyle>
            <a:lvl1pPr lvl="0" algn="ctr">
              <a:spcBef>
                <a:spcPts val="0"/>
              </a:spcBef>
              <a:buClr>
                <a:schemeClr val="lt2"/>
              </a:buClr>
              <a:buNone/>
              <a:defRPr>
                <a:solidFill>
                  <a:schemeClr val="lt2"/>
                </a:solidFill>
              </a:defRPr>
            </a:lvl1pPr>
            <a:lvl2pPr lvl="1" algn="ctr">
              <a:spcBef>
                <a:spcPts val="0"/>
              </a:spcBef>
              <a:buClr>
                <a:schemeClr val="lt2"/>
              </a:buClr>
              <a:buSzPct val="100000"/>
              <a:buNone/>
              <a:defRPr sz="3000">
                <a:solidFill>
                  <a:schemeClr val="lt2"/>
                </a:solidFill>
              </a:defRPr>
            </a:lvl2pPr>
            <a:lvl3pPr lvl="2" algn="ctr">
              <a:spcBef>
                <a:spcPts val="0"/>
              </a:spcBef>
              <a:buClr>
                <a:schemeClr val="lt2"/>
              </a:buClr>
              <a:buSzPct val="100000"/>
              <a:buNone/>
              <a:defRPr sz="3000">
                <a:solidFill>
                  <a:schemeClr val="lt2"/>
                </a:solidFill>
              </a:defRPr>
            </a:lvl3pPr>
            <a:lvl4pPr lvl="3" algn="ctr">
              <a:spcBef>
                <a:spcPts val="0"/>
              </a:spcBef>
              <a:buClr>
                <a:schemeClr val="lt2"/>
              </a:buClr>
              <a:buSzPct val="100000"/>
              <a:buNone/>
              <a:defRPr sz="3000">
                <a:solidFill>
                  <a:schemeClr val="lt2"/>
                </a:solidFill>
              </a:defRPr>
            </a:lvl4pPr>
            <a:lvl5pPr lvl="4" algn="ctr">
              <a:spcBef>
                <a:spcPts val="0"/>
              </a:spcBef>
              <a:buClr>
                <a:schemeClr val="lt2"/>
              </a:buClr>
              <a:buSzPct val="100000"/>
              <a:buNone/>
              <a:defRPr sz="3000">
                <a:solidFill>
                  <a:schemeClr val="lt2"/>
                </a:solidFill>
              </a:defRPr>
            </a:lvl5pPr>
            <a:lvl6pPr lvl="5" algn="ctr">
              <a:spcBef>
                <a:spcPts val="0"/>
              </a:spcBef>
              <a:buClr>
                <a:schemeClr val="lt2"/>
              </a:buClr>
              <a:buSzPct val="100000"/>
              <a:buNone/>
              <a:defRPr sz="3000">
                <a:solidFill>
                  <a:schemeClr val="lt2"/>
                </a:solidFill>
              </a:defRPr>
            </a:lvl6pPr>
            <a:lvl7pPr lvl="6" algn="ctr">
              <a:spcBef>
                <a:spcPts val="0"/>
              </a:spcBef>
              <a:buClr>
                <a:schemeClr val="lt2"/>
              </a:buClr>
              <a:buSzPct val="100000"/>
              <a:buNone/>
              <a:defRPr sz="3000">
                <a:solidFill>
                  <a:schemeClr val="lt2"/>
                </a:solidFill>
              </a:defRPr>
            </a:lvl7pPr>
            <a:lvl8pPr lvl="7" algn="ctr">
              <a:spcBef>
                <a:spcPts val="0"/>
              </a:spcBef>
              <a:buClr>
                <a:schemeClr val="lt2"/>
              </a:buClr>
              <a:buSzPct val="100000"/>
              <a:buNone/>
              <a:defRPr sz="3000">
                <a:solidFill>
                  <a:schemeClr val="lt2"/>
                </a:solidFill>
              </a:defRPr>
            </a:lvl8pPr>
            <a:lvl9pPr lvl="8" algn="ctr">
              <a:spcBef>
                <a:spcPts val="0"/>
              </a:spcBef>
              <a:buClr>
                <a:schemeClr val="lt2"/>
              </a:buClr>
              <a:buSzPct val="100000"/>
              <a:buNone/>
              <a:defRPr sz="3000">
                <a:solidFill>
                  <a:schemeClr val="lt2"/>
                </a:solidFill>
              </a:defRPr>
            </a:lvl9pPr>
          </a:lstStyle>
          <a:p/>
        </p:txBody>
      </p:sp>
      <p:sp>
        <p:nvSpPr>
          <p:cNvPr id="11" name="Shape 11"/>
          <p:cNvSpPr txBox="1"/>
          <p:nvPr>
            <p:ph type="ctrTitle"/>
          </p:nvPr>
        </p:nvSpPr>
        <p:spPr>
          <a:xfrm>
            <a:off x="685800" y="1583342"/>
            <a:ext cx="7772400" cy="1159799"/>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2" name="Shape 1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5" name="Shape 45"/>
        <p:cNvGrpSpPr/>
        <p:nvPr/>
      </p:nvGrpSpPr>
      <p:grpSpPr>
        <a:xfrm>
          <a:off x="0" y="0"/>
          <a:ext cx="0" cy="0"/>
          <a:chOff x="0" y="0"/>
          <a:chExt cx="0" cy="0"/>
        </a:xfrm>
      </p:grpSpPr>
      <p:sp>
        <p:nvSpPr>
          <p:cNvPr id="46" name="Shape 46"/>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7" name="Shape 47"/>
          <p:cNvSpPr txBox="1"/>
          <p:nvPr>
            <p:ph idx="1" type="body"/>
          </p:nvPr>
        </p:nvSpPr>
        <p:spPr>
          <a:xfrm>
            <a:off x="3117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48" name="Shape 48"/>
          <p:cNvSpPr txBox="1"/>
          <p:nvPr>
            <p:ph idx="2" type="body"/>
          </p:nvPr>
        </p:nvSpPr>
        <p:spPr>
          <a:xfrm>
            <a:off x="4832400" y="1152475"/>
            <a:ext cx="3999899"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2" name="Shape 5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53" name="Shape 53"/>
        <p:cNvGrpSpPr/>
        <p:nvPr/>
      </p:nvGrpSpPr>
      <p:grpSpPr>
        <a:xfrm>
          <a:off x="0" y="0"/>
          <a:ext cx="0" cy="0"/>
          <a:chOff x="0" y="0"/>
          <a:chExt cx="0" cy="0"/>
        </a:xfrm>
      </p:grpSpPr>
      <p:sp>
        <p:nvSpPr>
          <p:cNvPr id="54" name="Shape 54"/>
          <p:cNvSpPr txBox="1"/>
          <p:nvPr>
            <p:ph type="title"/>
          </p:nvPr>
        </p:nvSpPr>
        <p:spPr>
          <a:xfrm>
            <a:off x="311700" y="555600"/>
            <a:ext cx="2807999" cy="7556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55" name="Shape 55"/>
          <p:cNvSpPr txBox="1"/>
          <p:nvPr>
            <p:ph idx="1" type="body"/>
          </p:nvPr>
        </p:nvSpPr>
        <p:spPr>
          <a:xfrm>
            <a:off x="311700" y="1389600"/>
            <a:ext cx="2807999"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56" name="Shape 5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57" name="Shape 57"/>
        <p:cNvGrpSpPr/>
        <p:nvPr/>
      </p:nvGrpSpPr>
      <p:grpSpPr>
        <a:xfrm>
          <a:off x="0" y="0"/>
          <a:ext cx="0" cy="0"/>
          <a:chOff x="0" y="0"/>
          <a:chExt cx="0" cy="0"/>
        </a:xfrm>
      </p:grpSpPr>
      <p:sp>
        <p:nvSpPr>
          <p:cNvPr id="58" name="Shape 58"/>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59" name="Shape 5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60" name="Shape 60"/>
        <p:cNvGrpSpPr/>
        <p:nvPr/>
      </p:nvGrpSpPr>
      <p:grpSpPr>
        <a:xfrm>
          <a:off x="0" y="0"/>
          <a:ext cx="0" cy="0"/>
          <a:chOff x="0" y="0"/>
          <a:chExt cx="0" cy="0"/>
        </a:xfrm>
      </p:grpSpPr>
      <p:sp>
        <p:nvSpPr>
          <p:cNvPr id="61" name="Shape 61"/>
          <p:cNvSpPr/>
          <p:nvPr/>
        </p:nvSpPr>
        <p:spPr>
          <a:xfrm>
            <a:off x="4572000" y="25"/>
            <a:ext cx="4572000" cy="5143499"/>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62" name="Shape 62"/>
          <p:cNvSpPr txBox="1"/>
          <p:nvPr>
            <p:ph type="title"/>
          </p:nvPr>
        </p:nvSpPr>
        <p:spPr>
          <a:xfrm>
            <a:off x="265500" y="1233175"/>
            <a:ext cx="4045199"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63" name="Shape 63"/>
          <p:cNvSpPr txBox="1"/>
          <p:nvPr>
            <p:ph idx="1" type="subTitle"/>
          </p:nvPr>
        </p:nvSpPr>
        <p:spPr>
          <a:xfrm>
            <a:off x="265500" y="2803075"/>
            <a:ext cx="4045199"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099"/>
          </a:xfrm>
          <a:prstGeom prst="rect">
            <a:avLst/>
          </a:prstGeom>
        </p:spPr>
        <p:txBody>
          <a:bodyPr anchorCtr="0" anchor="ctr" bIns="91425" lIns="91425" rIns="91425" tIns="91425"/>
          <a:lstStyle>
            <a:lvl1pPr lvl="0" rtl="0">
              <a:spcBef>
                <a:spcPts val="0"/>
              </a:spcBef>
              <a:buClr>
                <a:schemeClr val="dk1"/>
              </a:buClr>
              <a:defRPr>
                <a:solidFill>
                  <a:schemeClr val="dk1"/>
                </a:solidFill>
              </a:defRPr>
            </a:lvl1pPr>
            <a:lvl2pPr lvl="1" rtl="0">
              <a:spcBef>
                <a:spcPts val="0"/>
              </a:spcBef>
              <a:buClr>
                <a:schemeClr val="dk1"/>
              </a:buClr>
              <a:defRPr>
                <a:solidFill>
                  <a:schemeClr val="dk1"/>
                </a:solidFill>
              </a:defRPr>
            </a:lvl2pPr>
            <a:lvl3pPr lvl="2" rtl="0">
              <a:spcBef>
                <a:spcPts val="0"/>
              </a:spcBef>
              <a:buClr>
                <a:schemeClr val="dk1"/>
              </a:buClr>
              <a:defRPr>
                <a:solidFill>
                  <a:schemeClr val="dk1"/>
                </a:solidFill>
              </a:defRPr>
            </a:lvl3pPr>
            <a:lvl4pPr lvl="3" rtl="0">
              <a:spcBef>
                <a:spcPts val="0"/>
              </a:spcBef>
              <a:buClr>
                <a:schemeClr val="dk1"/>
              </a:buClr>
              <a:defRPr>
                <a:solidFill>
                  <a:schemeClr val="dk1"/>
                </a:solidFill>
              </a:defRPr>
            </a:lvl4pPr>
            <a:lvl5pPr lvl="4" rtl="0">
              <a:spcBef>
                <a:spcPts val="0"/>
              </a:spcBef>
              <a:buClr>
                <a:schemeClr val="dk1"/>
              </a:buClr>
              <a:defRPr>
                <a:solidFill>
                  <a:schemeClr val="dk1"/>
                </a:solidFill>
              </a:defRPr>
            </a:lvl5pPr>
            <a:lvl6pPr lvl="5" rtl="0">
              <a:spcBef>
                <a:spcPts val="0"/>
              </a:spcBef>
              <a:buClr>
                <a:schemeClr val="dk1"/>
              </a:buClr>
              <a:defRPr>
                <a:solidFill>
                  <a:schemeClr val="dk1"/>
                </a:solidFill>
              </a:defRPr>
            </a:lvl6pPr>
            <a:lvl7pPr lvl="6" rtl="0">
              <a:spcBef>
                <a:spcPts val="0"/>
              </a:spcBef>
              <a:buClr>
                <a:schemeClr val="dk1"/>
              </a:buClr>
              <a:defRPr>
                <a:solidFill>
                  <a:schemeClr val="dk1"/>
                </a:solidFill>
              </a:defRPr>
            </a:lvl7pPr>
            <a:lvl8pPr lvl="7" rtl="0">
              <a:spcBef>
                <a:spcPts val="0"/>
              </a:spcBef>
              <a:buClr>
                <a:schemeClr val="dk1"/>
              </a:buClr>
              <a:defRPr>
                <a:solidFill>
                  <a:schemeClr val="dk1"/>
                </a:solidFill>
              </a:defRPr>
            </a:lvl8pPr>
            <a:lvl9pPr lvl="8" rtl="0">
              <a:spcBef>
                <a:spcPts val="0"/>
              </a:spcBef>
              <a:buClr>
                <a:schemeClr val="dk1"/>
              </a:buClr>
              <a:defRPr>
                <a:solidFill>
                  <a:schemeClr val="dk1"/>
                </a:solidFill>
              </a:defRPr>
            </a:lvl9pPr>
          </a:lstStyle>
          <a:p/>
        </p:txBody>
      </p:sp>
      <p:sp>
        <p:nvSpPr>
          <p:cNvPr id="65" name="Shape 6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68" name="Shape 6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9" name="Shape 69"/>
        <p:cNvGrpSpPr/>
        <p:nvPr/>
      </p:nvGrpSpPr>
      <p:grpSpPr>
        <a:xfrm>
          <a:off x="0" y="0"/>
          <a:ext cx="0" cy="0"/>
          <a:chOff x="0" y="0"/>
          <a:chExt cx="0" cy="0"/>
        </a:xfrm>
      </p:grpSpPr>
      <p:sp>
        <p:nvSpPr>
          <p:cNvPr id="70" name="Shape 70"/>
          <p:cNvSpPr txBox="1"/>
          <p:nvPr>
            <p:ph type="title"/>
          </p:nvPr>
        </p:nvSpPr>
        <p:spPr>
          <a:xfrm>
            <a:off x="311700" y="1106125"/>
            <a:ext cx="8520599"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71" name="Shape 71"/>
          <p:cNvSpPr txBox="1"/>
          <p:nvPr>
            <p:ph idx="1" type="body"/>
          </p:nvPr>
        </p:nvSpPr>
        <p:spPr>
          <a:xfrm>
            <a:off x="311700" y="3152225"/>
            <a:ext cx="8520599"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72" name="Shape 7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3" name="Shape 73"/>
        <p:cNvGrpSpPr/>
        <p:nvPr/>
      </p:nvGrpSpPr>
      <p:grpSpPr>
        <a:xfrm>
          <a:off x="0" y="0"/>
          <a:ext cx="0" cy="0"/>
          <a:chOff x="0" y="0"/>
          <a:chExt cx="0" cy="0"/>
        </a:xfrm>
      </p:grpSpPr>
      <p:sp>
        <p:nvSpPr>
          <p:cNvPr id="74" name="Shape 7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5" name="Shape 15"/>
          <p:cNvSpPr txBox="1"/>
          <p:nvPr>
            <p:ph idx="1" type="body"/>
          </p:nvPr>
        </p:nvSpPr>
        <p:spPr>
          <a:xfrm>
            <a:off x="457200" y="1200150"/>
            <a:ext cx="82296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457200"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2" type="body"/>
          </p:nvPr>
        </p:nvSpPr>
        <p:spPr>
          <a:xfrm>
            <a:off x="4692273"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x="0" y="0"/>
          <a:ext cx="0" cy="0"/>
          <a:chOff x="0" y="0"/>
          <a:chExt cx="0" cy="0"/>
        </a:xfrm>
      </p:grpSpPr>
      <p:sp>
        <p:nvSpPr>
          <p:cNvPr id="26" name="Shape 26"/>
          <p:cNvSpPr txBox="1"/>
          <p:nvPr>
            <p:ph idx="1" type="body"/>
          </p:nvPr>
        </p:nvSpPr>
        <p:spPr>
          <a:xfrm>
            <a:off x="457200" y="4406309"/>
            <a:ext cx="8229600" cy="519599"/>
          </a:xfrm>
          <a:prstGeom prst="rect">
            <a:avLst/>
          </a:prstGeom>
        </p:spPr>
        <p:txBody>
          <a:bodyPr anchorCtr="0" anchor="t" bIns="91425" lIns="91425" rIns="91425" tIns="91425"/>
          <a:lstStyle>
            <a:lvl1pPr lvl="0" algn="ctr">
              <a:spcBef>
                <a:spcPts val="0"/>
              </a:spcBef>
              <a:buSzPct val="100000"/>
              <a:buNone/>
              <a:defRPr sz="1800"/>
            </a:lvl1pPr>
          </a:lstStyle>
          <a:p/>
        </p:txBody>
      </p:sp>
      <p:sp>
        <p:nvSpPr>
          <p:cNvPr id="27" name="Shape 2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4" name="Shape 34"/>
        <p:cNvGrpSpPr/>
        <p:nvPr/>
      </p:nvGrpSpPr>
      <p:grpSpPr>
        <a:xfrm>
          <a:off x="0" y="0"/>
          <a:ext cx="0" cy="0"/>
          <a:chOff x="0" y="0"/>
          <a:chExt cx="0" cy="0"/>
        </a:xfrm>
      </p:grpSpPr>
      <p:sp>
        <p:nvSpPr>
          <p:cNvPr id="35" name="Shape 35"/>
          <p:cNvSpPr txBox="1"/>
          <p:nvPr>
            <p:ph type="ctrTitle"/>
          </p:nvPr>
        </p:nvSpPr>
        <p:spPr>
          <a:xfrm>
            <a:off x="311708" y="744575"/>
            <a:ext cx="8520599" cy="2052599"/>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36" name="Shape 36"/>
          <p:cNvSpPr txBox="1"/>
          <p:nvPr>
            <p:ph idx="1" type="subTitle"/>
          </p:nvPr>
        </p:nvSpPr>
        <p:spPr>
          <a:xfrm>
            <a:off x="311700" y="2834125"/>
            <a:ext cx="8520599"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37" name="Shape 3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8" name="Shape 38"/>
        <p:cNvGrpSpPr/>
        <p:nvPr/>
      </p:nvGrpSpPr>
      <p:grpSpPr>
        <a:xfrm>
          <a:off x="0" y="0"/>
          <a:ext cx="0" cy="0"/>
          <a:chOff x="0" y="0"/>
          <a:chExt cx="0" cy="0"/>
        </a:xfrm>
      </p:grpSpPr>
      <p:sp>
        <p:nvSpPr>
          <p:cNvPr id="39" name="Shape 39"/>
          <p:cNvSpPr txBox="1"/>
          <p:nvPr>
            <p:ph type="title"/>
          </p:nvPr>
        </p:nvSpPr>
        <p:spPr>
          <a:xfrm>
            <a:off x="311700" y="2150850"/>
            <a:ext cx="8520599"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1" name="Shape 41"/>
        <p:cNvGrpSpPr/>
        <p:nvPr/>
      </p:nvGrpSpPr>
      <p:grpSpPr>
        <a:xfrm>
          <a:off x="0" y="0"/>
          <a:ext cx="0" cy="0"/>
          <a:chOff x="0" y="0"/>
          <a:chExt cx="0" cy="0"/>
        </a:xfrm>
      </p:grpSpPr>
      <p:sp>
        <p:nvSpPr>
          <p:cNvPr id="42" name="Shape 42"/>
          <p:cNvSpPr txBox="1"/>
          <p:nvPr>
            <p:ph type="title"/>
          </p:nvPr>
        </p:nvSpPr>
        <p:spPr>
          <a:xfrm>
            <a:off x="311700" y="445025"/>
            <a:ext cx="8520599" cy="572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3" name="Shape 43"/>
          <p:cNvSpPr txBox="1"/>
          <p:nvPr>
            <p:ph idx="1" type="body"/>
          </p:nvPr>
        </p:nvSpPr>
        <p:spPr>
          <a:xfrm>
            <a:off x="311700" y="1152475"/>
            <a:ext cx="8520599"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4" name="Shape 4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2.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a:spcBef>
                <a:spcPts val="0"/>
              </a:spcBef>
              <a:buClr>
                <a:schemeClr val="lt1"/>
              </a:buClr>
              <a:buSzPct val="100000"/>
              <a:buNone/>
              <a:defRPr b="1" sz="3600">
                <a:solidFill>
                  <a:schemeClr val="lt1"/>
                </a:solidFill>
              </a:defRPr>
            </a:lvl1pPr>
            <a:lvl2pPr lvl="1">
              <a:spcBef>
                <a:spcPts val="0"/>
              </a:spcBef>
              <a:buClr>
                <a:schemeClr val="lt1"/>
              </a:buClr>
              <a:buSzPct val="100000"/>
              <a:buNone/>
              <a:defRPr b="1" sz="3600">
                <a:solidFill>
                  <a:schemeClr val="lt1"/>
                </a:solidFill>
              </a:defRPr>
            </a:lvl2pPr>
            <a:lvl3pPr lvl="2">
              <a:spcBef>
                <a:spcPts val="0"/>
              </a:spcBef>
              <a:buClr>
                <a:schemeClr val="lt1"/>
              </a:buClr>
              <a:buSzPct val="100000"/>
              <a:buNone/>
              <a:defRPr b="1" sz="3600">
                <a:solidFill>
                  <a:schemeClr val="lt1"/>
                </a:solidFill>
              </a:defRPr>
            </a:lvl3pPr>
            <a:lvl4pPr lvl="3">
              <a:spcBef>
                <a:spcPts val="0"/>
              </a:spcBef>
              <a:buClr>
                <a:schemeClr val="lt1"/>
              </a:buClr>
              <a:buSzPct val="100000"/>
              <a:buNone/>
              <a:defRPr b="1" sz="3600">
                <a:solidFill>
                  <a:schemeClr val="lt1"/>
                </a:solidFill>
              </a:defRPr>
            </a:lvl4pPr>
            <a:lvl5pPr lvl="4">
              <a:spcBef>
                <a:spcPts val="0"/>
              </a:spcBef>
              <a:buClr>
                <a:schemeClr val="lt1"/>
              </a:buClr>
              <a:buSzPct val="100000"/>
              <a:buNone/>
              <a:defRPr b="1" sz="3600">
                <a:solidFill>
                  <a:schemeClr val="lt1"/>
                </a:solidFill>
              </a:defRPr>
            </a:lvl5pPr>
            <a:lvl6pPr lvl="5">
              <a:spcBef>
                <a:spcPts val="0"/>
              </a:spcBef>
              <a:buClr>
                <a:schemeClr val="lt1"/>
              </a:buClr>
              <a:buSzPct val="100000"/>
              <a:buNone/>
              <a:defRPr b="1" sz="3600">
                <a:solidFill>
                  <a:schemeClr val="lt1"/>
                </a:solidFill>
              </a:defRPr>
            </a:lvl6pPr>
            <a:lvl7pPr lvl="6">
              <a:spcBef>
                <a:spcPts val="0"/>
              </a:spcBef>
              <a:buClr>
                <a:schemeClr val="lt1"/>
              </a:buClr>
              <a:buSzPct val="100000"/>
              <a:buNone/>
              <a:defRPr b="1" sz="3600">
                <a:solidFill>
                  <a:schemeClr val="lt1"/>
                </a:solidFill>
              </a:defRPr>
            </a:lvl7pPr>
            <a:lvl8pPr lvl="7">
              <a:spcBef>
                <a:spcPts val="0"/>
              </a:spcBef>
              <a:buClr>
                <a:schemeClr val="lt1"/>
              </a:buClr>
              <a:buSzPct val="100000"/>
              <a:buNone/>
              <a:defRPr b="1" sz="3600">
                <a:solidFill>
                  <a:schemeClr val="lt1"/>
                </a:solidFill>
              </a:defRPr>
            </a:lvl8pPr>
            <a:lvl9pPr lvl="8">
              <a:spcBef>
                <a:spcPts val="0"/>
              </a:spcBef>
              <a:buClr>
                <a:schemeClr val="lt1"/>
              </a:buClr>
              <a:buSzPct val="100000"/>
              <a:buNone/>
              <a:defRPr b="1" sz="3600">
                <a:solidFill>
                  <a:schemeClr val="lt1"/>
                </a:solidFil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a:spcBef>
                <a:spcPts val="600"/>
              </a:spcBef>
              <a:buClr>
                <a:schemeClr val="lt1"/>
              </a:buClr>
              <a:buSzPct val="100000"/>
              <a:defRPr sz="3000">
                <a:solidFill>
                  <a:schemeClr val="lt1"/>
                </a:solidFill>
              </a:defRPr>
            </a:lvl1pPr>
            <a:lvl2pPr lvl="1">
              <a:spcBef>
                <a:spcPts val="480"/>
              </a:spcBef>
              <a:buClr>
                <a:schemeClr val="lt1"/>
              </a:buClr>
              <a:buSzPct val="100000"/>
              <a:defRPr sz="2400">
                <a:solidFill>
                  <a:schemeClr val="lt1"/>
                </a:solidFill>
              </a:defRPr>
            </a:lvl2pPr>
            <a:lvl3pPr lvl="2">
              <a:spcBef>
                <a:spcPts val="480"/>
              </a:spcBef>
              <a:buClr>
                <a:schemeClr val="lt1"/>
              </a:buClr>
              <a:buSzPct val="100000"/>
              <a:defRPr sz="2400">
                <a:solidFill>
                  <a:schemeClr val="lt1"/>
                </a:solidFill>
              </a:defRPr>
            </a:lvl3pPr>
            <a:lvl4pPr lvl="3">
              <a:spcBef>
                <a:spcPts val="360"/>
              </a:spcBef>
              <a:buClr>
                <a:schemeClr val="lt1"/>
              </a:buClr>
              <a:buSzPct val="100000"/>
              <a:defRPr sz="1800">
                <a:solidFill>
                  <a:schemeClr val="lt1"/>
                </a:solidFill>
              </a:defRPr>
            </a:lvl4pPr>
            <a:lvl5pPr lvl="4">
              <a:spcBef>
                <a:spcPts val="360"/>
              </a:spcBef>
              <a:buClr>
                <a:schemeClr val="lt1"/>
              </a:buClr>
              <a:buSzPct val="100000"/>
              <a:defRPr sz="1800">
                <a:solidFill>
                  <a:schemeClr val="lt1"/>
                </a:solidFill>
              </a:defRPr>
            </a:lvl5pPr>
            <a:lvl6pPr lvl="5">
              <a:spcBef>
                <a:spcPts val="360"/>
              </a:spcBef>
              <a:buClr>
                <a:schemeClr val="lt1"/>
              </a:buClr>
              <a:buSzPct val="100000"/>
              <a:defRPr sz="1800">
                <a:solidFill>
                  <a:schemeClr val="lt1"/>
                </a:solidFill>
              </a:defRPr>
            </a:lvl6pPr>
            <a:lvl7pPr lvl="6">
              <a:spcBef>
                <a:spcPts val="360"/>
              </a:spcBef>
              <a:buClr>
                <a:schemeClr val="lt1"/>
              </a:buClr>
              <a:buSzPct val="100000"/>
              <a:defRPr sz="1800">
                <a:solidFill>
                  <a:schemeClr val="lt1"/>
                </a:solidFill>
              </a:defRPr>
            </a:lvl7pPr>
            <a:lvl8pPr lvl="7">
              <a:spcBef>
                <a:spcPts val="360"/>
              </a:spcBef>
              <a:buClr>
                <a:schemeClr val="lt1"/>
              </a:buClr>
              <a:buSzPct val="100000"/>
              <a:defRPr sz="1800">
                <a:solidFill>
                  <a:schemeClr val="lt1"/>
                </a:solidFill>
              </a:defRPr>
            </a:lvl8pPr>
            <a:lvl9pPr lvl="8">
              <a:spcBef>
                <a:spcPts val="360"/>
              </a:spcBef>
              <a:buClr>
                <a:schemeClr val="lt1"/>
              </a:buClr>
              <a:buSzPct val="100000"/>
              <a:defRPr sz="1800">
                <a:solidFill>
                  <a:schemeClr val="lt1"/>
                </a:solidFill>
              </a:defRPr>
            </a:lvl9pPr>
          </a:lstStyle>
          <a:p/>
        </p:txBody>
      </p:sp>
      <p:sp>
        <p:nvSpPr>
          <p:cNvPr id="8" name="Shape 8"/>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lt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32" name="Shape 32"/>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defRPr sz="1800">
                <a:solidFill>
                  <a:schemeClr val="lt2"/>
                </a:solidFill>
              </a:defRPr>
            </a:lvl1pPr>
            <a:lvl2pPr lvl="1" rtl="0">
              <a:lnSpc>
                <a:spcPct val="115000"/>
              </a:lnSpc>
              <a:spcBef>
                <a:spcPts val="0"/>
              </a:spcBef>
              <a:spcAft>
                <a:spcPts val="1600"/>
              </a:spcAft>
              <a:buClr>
                <a:schemeClr val="lt2"/>
              </a:buClr>
              <a:defRPr>
                <a:solidFill>
                  <a:schemeClr val="lt2"/>
                </a:solidFill>
              </a:defRPr>
            </a:lvl2pPr>
            <a:lvl3pPr lvl="2" rtl="0">
              <a:lnSpc>
                <a:spcPct val="115000"/>
              </a:lnSpc>
              <a:spcBef>
                <a:spcPts val="0"/>
              </a:spcBef>
              <a:spcAft>
                <a:spcPts val="1600"/>
              </a:spcAft>
              <a:buClr>
                <a:schemeClr val="lt2"/>
              </a:buClr>
              <a:defRPr>
                <a:solidFill>
                  <a:schemeClr val="lt2"/>
                </a:solidFill>
              </a:defRPr>
            </a:lvl3pPr>
            <a:lvl4pPr lvl="3" rtl="0">
              <a:lnSpc>
                <a:spcPct val="115000"/>
              </a:lnSpc>
              <a:spcBef>
                <a:spcPts val="0"/>
              </a:spcBef>
              <a:spcAft>
                <a:spcPts val="1600"/>
              </a:spcAft>
              <a:buClr>
                <a:schemeClr val="lt2"/>
              </a:buClr>
              <a:defRPr>
                <a:solidFill>
                  <a:schemeClr val="lt2"/>
                </a:solidFill>
              </a:defRPr>
            </a:lvl4pPr>
            <a:lvl5pPr lvl="4" rtl="0">
              <a:lnSpc>
                <a:spcPct val="115000"/>
              </a:lnSpc>
              <a:spcBef>
                <a:spcPts val="0"/>
              </a:spcBef>
              <a:spcAft>
                <a:spcPts val="1600"/>
              </a:spcAft>
              <a:buClr>
                <a:schemeClr val="lt2"/>
              </a:buClr>
              <a:defRPr>
                <a:solidFill>
                  <a:schemeClr val="lt2"/>
                </a:solidFill>
              </a:defRPr>
            </a:lvl5pPr>
            <a:lvl6pPr lvl="5" rtl="0">
              <a:lnSpc>
                <a:spcPct val="115000"/>
              </a:lnSpc>
              <a:spcBef>
                <a:spcPts val="0"/>
              </a:spcBef>
              <a:spcAft>
                <a:spcPts val="1600"/>
              </a:spcAft>
              <a:buClr>
                <a:schemeClr val="lt2"/>
              </a:buClr>
              <a:defRPr>
                <a:solidFill>
                  <a:schemeClr val="lt2"/>
                </a:solidFill>
              </a:defRPr>
            </a:lvl6pPr>
            <a:lvl7pPr lvl="6" rtl="0">
              <a:lnSpc>
                <a:spcPct val="115000"/>
              </a:lnSpc>
              <a:spcBef>
                <a:spcPts val="0"/>
              </a:spcBef>
              <a:spcAft>
                <a:spcPts val="1600"/>
              </a:spcAft>
              <a:buClr>
                <a:schemeClr val="lt2"/>
              </a:buClr>
              <a:defRPr>
                <a:solidFill>
                  <a:schemeClr val="lt2"/>
                </a:solidFill>
              </a:defRPr>
            </a:lvl7pPr>
            <a:lvl8pPr lvl="7" rtl="0">
              <a:lnSpc>
                <a:spcPct val="115000"/>
              </a:lnSpc>
              <a:spcBef>
                <a:spcPts val="0"/>
              </a:spcBef>
              <a:spcAft>
                <a:spcPts val="1600"/>
              </a:spcAft>
              <a:buClr>
                <a:schemeClr val="lt2"/>
              </a:buClr>
              <a:defRPr>
                <a:solidFill>
                  <a:schemeClr val="lt2"/>
                </a:solidFill>
              </a:defRPr>
            </a:lvl8pPr>
            <a:lvl9pPr lvl="8" rtl="0">
              <a:lnSpc>
                <a:spcPct val="115000"/>
              </a:lnSpc>
              <a:spcBef>
                <a:spcPts val="0"/>
              </a:spcBef>
              <a:spcAft>
                <a:spcPts val="1600"/>
              </a:spcAft>
              <a:buClr>
                <a:schemeClr val="lt2"/>
              </a:buClr>
              <a:defRPr>
                <a:solidFill>
                  <a:schemeClr val="lt2"/>
                </a:solidFill>
              </a:defRPr>
            </a:lvl9pPr>
          </a:lstStyle>
          <a:p/>
        </p:txBody>
      </p:sp>
      <p:sp>
        <p:nvSpPr>
          <p:cNvPr id="33" name="Shape 3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5.png"/><Relationship Id="rId5" Type="http://schemas.openxmlformats.org/officeDocument/2006/relationships/image" Target="../media/image01.gif"/><Relationship Id="rId6" Type="http://schemas.openxmlformats.org/officeDocument/2006/relationships/image" Target="../media/image07.png"/><Relationship Id="rId7" Type="http://schemas.openxmlformats.org/officeDocument/2006/relationships/hyperlink" Target="mailto:vincent@magnific.com" TargetMode="External"/><Relationship Id="rId8" Type="http://schemas.openxmlformats.org/officeDocument/2006/relationships/image" Target="../media/image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gif"/><Relationship Id="rId4" Type="http://schemas.openxmlformats.org/officeDocument/2006/relationships/image" Target="../media/image0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05.png"/><Relationship Id="rId4" Type="http://schemas.openxmlformats.org/officeDocument/2006/relationships/image" Target="../media/image101.png"/><Relationship Id="rId5" Type="http://schemas.openxmlformats.org/officeDocument/2006/relationships/image" Target="../media/image11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05.png"/><Relationship Id="rId4" Type="http://schemas.openxmlformats.org/officeDocument/2006/relationships/image" Target="../media/image1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6.png"/><Relationship Id="rId4" Type="http://schemas.openxmlformats.org/officeDocument/2006/relationships/hyperlink" Target="https://www.linkedin.com/shareArticle?mini=true&amp;url=http://yourwebsitehere.com" TargetMode="External"/><Relationship Id="rId5" Type="http://schemas.openxmlformats.org/officeDocument/2006/relationships/image" Target="../media/image134.png"/><Relationship Id="rId6" Type="http://schemas.openxmlformats.org/officeDocument/2006/relationships/image" Target="../media/image11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05.png"/><Relationship Id="rId4" Type="http://schemas.openxmlformats.org/officeDocument/2006/relationships/image" Target="../media/image117.png"/><Relationship Id="rId5" Type="http://schemas.openxmlformats.org/officeDocument/2006/relationships/image" Target="../media/image113.png"/><Relationship Id="rId6" Type="http://schemas.openxmlformats.org/officeDocument/2006/relationships/hyperlink" Target="https://www.linkedin.com/directory/groups/"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growthbug.com/100k-app-users-in-25-days-for-smartapp-with-zero-paid-marketing-2f5be981fdcc#.p56qtm9nu" TargetMode="External"/><Relationship Id="rId4" Type="http://schemas.openxmlformats.org/officeDocument/2006/relationships/image" Target="../media/image11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05.png"/><Relationship Id="rId4" Type="http://schemas.openxmlformats.org/officeDocument/2006/relationships/image" Target="../media/image111.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41.png"/></Relationships>
</file>

<file path=ppt/slides/_rels/slide107.xml.rels><?xml version="1.0" encoding="UTF-8" standalone="yes"?><Relationships xmlns="http://schemas.openxmlformats.org/package/2006/relationships"><Relationship Id="rId11" Type="http://schemas.openxmlformats.org/officeDocument/2006/relationships/image" Target="../media/image114.png"/><Relationship Id="rId10" Type="http://schemas.openxmlformats.org/officeDocument/2006/relationships/hyperlink" Target="https://www.reddit.com/r/learnprogramming" TargetMode="External"/><Relationship Id="rId12" Type="http://schemas.openxmlformats.org/officeDocument/2006/relationships/image" Target="../media/image05.png"/><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hyperlink" Target="https://www.reddit.com/r/marketing" TargetMode="External"/><Relationship Id="rId4" Type="http://schemas.openxmlformats.org/officeDocument/2006/relationships/hyperlink" Target="https://www.reddit.com/r/seo" TargetMode="External"/><Relationship Id="rId9" Type="http://schemas.openxmlformats.org/officeDocument/2006/relationships/hyperlink" Target="https://www.reddit.com/r/androiddev" TargetMode="External"/><Relationship Id="rId5" Type="http://schemas.openxmlformats.org/officeDocument/2006/relationships/hyperlink" Target="https://www.reddit.com/r/bigseo" TargetMode="External"/><Relationship Id="rId6" Type="http://schemas.openxmlformats.org/officeDocument/2006/relationships/hyperlink" Target="https://www.reddit.com/r/askmarketing" TargetMode="External"/><Relationship Id="rId7" Type="http://schemas.openxmlformats.org/officeDocument/2006/relationships/hyperlink" Target="https://www.reddit.com/r/wordpress" TargetMode="External"/><Relationship Id="rId8" Type="http://schemas.openxmlformats.org/officeDocument/2006/relationships/hyperlink" Target="https://www.reddit.com/r/iosprogramming"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0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periprofit.com" TargetMode="External"/><Relationship Id="rId4"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0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18.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20.png"/><Relationship Id="rId4" Type="http://schemas.openxmlformats.org/officeDocument/2006/relationships/image" Target="../media/image0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23.png"/><Relationship Id="rId4" Type="http://schemas.openxmlformats.org/officeDocument/2006/relationships/image" Target="../media/image0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2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9.png"/><Relationship Id="rId4" Type="http://schemas.openxmlformats.org/officeDocument/2006/relationships/image" Target="../media/image124.gif"/><Relationship Id="rId5" Type="http://schemas.openxmlformats.org/officeDocument/2006/relationships/image" Target="../media/image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2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meetedgar.com/" TargetMode="External"/><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hyperlink" Target="http://bit.ly/GoogleSE0" TargetMode="External"/><Relationship Id="rId4" Type="http://schemas.openxmlformats.org/officeDocument/2006/relationships/hyperlink" Target="https://moz.com/beginners-guide-to-seo" TargetMode="External"/><Relationship Id="rId5" Type="http://schemas.openxmlformats.org/officeDocument/2006/relationships/hyperlink" Target="https://www.skillshare.com/classes/business/Learn-SEO-to-Grow-Your-Website/986897421?via=browse-popular-seo-layout-grid" TargetMode="External"/><Relationship Id="rId6" Type="http://schemas.openxmlformats.org/officeDocument/2006/relationships/hyperlink" Target="http://growthmarketingconf.com/keyword-research-how-i-generated-15000-keywords-and-found-the-20-best/?utm_campaign=Submission&amp;utm_medium=Community&amp;utm_source=GrowthHackers.com" TargetMode="External"/><Relationship Id="rId7" Type="http://schemas.openxmlformats.org/officeDocument/2006/relationships/hyperlink" Target="http://backlinko.com/google-ranking-facto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0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www.clickminded.com/seo-checklist/" TargetMode="External"/><Relationship Id="rId4" Type="http://schemas.openxmlformats.org/officeDocument/2006/relationships/image" Target="../media/image137.gif"/><Relationship Id="rId5" Type="http://schemas.openxmlformats.org/officeDocument/2006/relationships/image" Target="../media/image130.png"/><Relationship Id="rId6" Type="http://schemas.openxmlformats.org/officeDocument/2006/relationships/image" Target="../media/image127.png"/><Relationship Id="rId7" Type="http://schemas.openxmlformats.org/officeDocument/2006/relationships/image" Target="../media/image1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0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3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28.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05.png"/><Relationship Id="rId4" Type="http://schemas.openxmlformats.org/officeDocument/2006/relationships/image" Target="../media/image131.png"/><Relationship Id="rId5" Type="http://schemas.openxmlformats.org/officeDocument/2006/relationships/hyperlink" Target="http://www.mckinsey.com/insights/marketing_sales/why_marketers_should_keep_sending_you_emails" TargetMode="External"/><Relationship Id="rId6" Type="http://schemas.openxmlformats.org/officeDocument/2006/relationships/image" Target="../media/image13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4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3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3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4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0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7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8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8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05.png"/><Relationship Id="rId4" Type="http://schemas.openxmlformats.org/officeDocument/2006/relationships/image" Target="../media/image16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42.png"/><Relationship Id="rId4" Type="http://schemas.openxmlformats.org/officeDocument/2006/relationships/image" Target="../media/image145.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0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47.png"/><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63.png"/><Relationship Id="rId4" Type="http://schemas.openxmlformats.org/officeDocument/2006/relationships/image" Target="../media/image0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48.png"/><Relationship Id="rId4" Type="http://schemas.openxmlformats.org/officeDocument/2006/relationships/image" Target="../media/image158.png"/><Relationship Id="rId5" Type="http://schemas.openxmlformats.org/officeDocument/2006/relationships/image" Target="../media/image0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05.png"/></Relationships>
</file>

<file path=ppt/slides/_rels/slide140.xml.rels><?xml version="1.0" encoding="UTF-8" standalone="yes"?><Relationships xmlns="http://schemas.openxmlformats.org/package/2006/relationships"><Relationship Id="rId11" Type="http://schemas.openxmlformats.org/officeDocument/2006/relationships/image" Target="../media/image05.png"/><Relationship Id="rId10" Type="http://schemas.openxmlformats.org/officeDocument/2006/relationships/hyperlink" Target="http://stiqblox.com/" TargetMode="External"/><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outgrow.me/" TargetMode="External"/><Relationship Id="rId4" Type="http://schemas.openxmlformats.org/officeDocument/2006/relationships/hyperlink" Target="http://kicktraq.com/" TargetMode="External"/><Relationship Id="rId9" Type="http://schemas.openxmlformats.org/officeDocument/2006/relationships/hyperlink" Target="http://crowdcharts.com/" TargetMode="External"/><Relationship Id="rId5" Type="http://schemas.openxmlformats.org/officeDocument/2006/relationships/hyperlink" Target="http://crowdfundfusion.com/" TargetMode="External"/><Relationship Id="rId6" Type="http://schemas.openxmlformats.org/officeDocument/2006/relationships/hyperlink" Target="http://crowddistrict.com/" TargetMode="External"/><Relationship Id="rId7" Type="http://schemas.openxmlformats.org/officeDocument/2006/relationships/hyperlink" Target="http://herdsurf.com/" TargetMode="External"/><Relationship Id="rId8" Type="http://schemas.openxmlformats.org/officeDocument/2006/relationships/hyperlink" Target="http://crowdsunite.com/"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0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05.png"/><Relationship Id="rId4" Type="http://schemas.openxmlformats.org/officeDocument/2006/relationships/image" Target="../media/image157.png"/><Relationship Id="rId5" Type="http://schemas.openxmlformats.org/officeDocument/2006/relationships/hyperlink" Target="https://docs.google.com/spreadsheets/d/1IVlU3em0V7c46_hk0AO2TjfLnFeKplGvzrsNqAL7w4c/edit?usp=sharing"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05.png"/><Relationship Id="rId4" Type="http://schemas.openxmlformats.org/officeDocument/2006/relationships/image" Target="../media/image151.gif"/><Relationship Id="rId5" Type="http://schemas.openxmlformats.org/officeDocument/2006/relationships/hyperlink" Target="http://youtube.com/v/NjYf09bOHu8" TargetMode="External"/><Relationship Id="rId6" Type="http://schemas.openxmlformats.org/officeDocument/2006/relationships/image" Target="../media/image152.jpg"/></Relationships>
</file>

<file path=ppt/slides/_rels/slide144.xml.rels><?xml version="1.0" encoding="UTF-8" standalone="yes"?><Relationships xmlns="http://schemas.openxmlformats.org/package/2006/relationships"><Relationship Id="rId11" Type="http://schemas.openxmlformats.org/officeDocument/2006/relationships/hyperlink" Target="https://www.emojibase.com/emojis-on-twitter" TargetMode="External"/><Relationship Id="rId10"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05.png"/><Relationship Id="rId4" Type="http://schemas.openxmlformats.org/officeDocument/2006/relationships/image" Target="../media/image153.png"/><Relationship Id="rId9" Type="http://schemas.openxmlformats.org/officeDocument/2006/relationships/image" Target="../media/image159.jpg"/><Relationship Id="rId5" Type="http://schemas.openxmlformats.org/officeDocument/2006/relationships/image" Target="../media/image154.png"/><Relationship Id="rId6" Type="http://schemas.openxmlformats.org/officeDocument/2006/relationships/image" Target="../media/image156.png"/><Relationship Id="rId7" Type="http://schemas.openxmlformats.org/officeDocument/2006/relationships/image" Target="../media/image160.png"/><Relationship Id="rId8" Type="http://schemas.openxmlformats.org/officeDocument/2006/relationships/image" Target="../media/image16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05.png"/><Relationship Id="rId4" Type="http://schemas.openxmlformats.org/officeDocument/2006/relationships/image" Target="../media/image162.gif"/><Relationship Id="rId5" Type="http://schemas.openxmlformats.org/officeDocument/2006/relationships/image" Target="../media/image16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www.apptamin.com/blog/app-marketing-strategy/?utm_source=GrowthHackers&amp;utm_medium=Anuj+Adhiya&amp;utm_campaign=Anuj+Adhiya?utm_campaign=Submission&amp;utm_medium=Community&amp;utm_source=GrowthHackers.com" TargetMode="External"/><Relationship Id="rId4" Type="http://schemas.openxmlformats.org/officeDocument/2006/relationships/hyperlink" Target="http://typosaur.us/?ref=producthunt" TargetMode="External"/><Relationship Id="rId5" Type="http://schemas.openxmlformats.org/officeDocument/2006/relationships/hyperlink" Target="http://bit.ly/xendpay" TargetMode="External"/><Relationship Id="rId6" Type="http://schemas.openxmlformats.org/officeDocument/2006/relationships/hyperlink" Target="http://www.slideshare.net/clientflow/33-ways-togetmoreclients-41458190" TargetMode="External"/><Relationship Id="rId7" Type="http://schemas.openxmlformats.org/officeDocument/2006/relationships/image" Target="../media/image0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05.png"/><Relationship Id="rId4" Type="http://schemas.openxmlformats.org/officeDocument/2006/relationships/image" Target="../media/image176.png"/><Relationship Id="rId5" Type="http://schemas.openxmlformats.org/officeDocument/2006/relationships/image" Target="../media/image168.png"/><Relationship Id="rId6" Type="http://schemas.openxmlformats.org/officeDocument/2006/relationships/image" Target="../media/image16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77.png"/><Relationship Id="rId4" Type="http://schemas.openxmlformats.org/officeDocument/2006/relationships/image" Target="../media/image170.png"/><Relationship Id="rId5" Type="http://schemas.openxmlformats.org/officeDocument/2006/relationships/image" Target="../media/image16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71.png"/><Relationship Id="rId4" Type="http://schemas.openxmlformats.org/officeDocument/2006/relationships/image" Target="../media/image180.png"/><Relationship Id="rId5" Type="http://schemas.openxmlformats.org/officeDocument/2006/relationships/image" Target="../media/image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0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8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0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05.png"/><Relationship Id="rId4" Type="http://schemas.openxmlformats.org/officeDocument/2006/relationships/image" Target="../media/image182.gi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05.png"/><Relationship Id="rId4" Type="http://schemas.openxmlformats.org/officeDocument/2006/relationships/image" Target="../media/image184.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0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0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0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81.png"/><Relationship Id="rId4"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0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85.png"/><Relationship Id="rId4" Type="http://schemas.openxmlformats.org/officeDocument/2006/relationships/image" Target="../media/image17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bit.ly/UXPLZ" TargetMode="Externa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bit.ly/cr8zyegg" TargetMode="Externa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bit.ly/ch3cklist" TargetMode="Externa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5.png"/></Relationships>
</file>

<file path=ppt/slides/_rels/slide3.xml.rels><?xml version="1.0" encoding="UTF-8" standalone="yes"?><Relationships xmlns="http://schemas.openxmlformats.org/package/2006/relationships"><Relationship Id="rId11" Type="http://schemas.openxmlformats.org/officeDocument/2006/relationships/image" Target="../media/image09.png"/><Relationship Id="rId10" Type="http://schemas.openxmlformats.org/officeDocument/2006/relationships/image" Target="../media/image18.png"/><Relationship Id="rId13" Type="http://schemas.openxmlformats.org/officeDocument/2006/relationships/image" Target="../media/image10.png"/><Relationship Id="rId12" Type="http://schemas.openxmlformats.org/officeDocument/2006/relationships/image" Target="../media/image08.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2.png"/><Relationship Id="rId4" Type="http://schemas.openxmlformats.org/officeDocument/2006/relationships/image" Target="../media/image29.png"/><Relationship Id="rId9" Type="http://schemas.openxmlformats.org/officeDocument/2006/relationships/image" Target="../media/image28.png"/><Relationship Id="rId5" Type="http://schemas.openxmlformats.org/officeDocument/2006/relationships/image" Target="../media/image04.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usersthink.com" TargetMode="Externa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6.png"/><Relationship Id="rId4" Type="http://schemas.openxmlformats.org/officeDocument/2006/relationships/image" Target="../media/image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egment.com/" TargetMode="External"/><Relationship Id="rId4" Type="http://schemas.openxmlformats.org/officeDocument/2006/relationships/hyperlink" Target="http://www.google.com/analytics/" TargetMode="External"/><Relationship Id="rId9" Type="http://schemas.openxmlformats.org/officeDocument/2006/relationships/hyperlink" Target="http://perfectaudience.com/" TargetMode="External"/><Relationship Id="rId5" Type="http://schemas.openxmlformats.org/officeDocument/2006/relationships/hyperlink" Target="http://mixpanel.com/" TargetMode="External"/><Relationship Id="rId6" Type="http://schemas.openxmlformats.org/officeDocument/2006/relationships/hyperlink" Target="http://optimizely.com/" TargetMode="External"/><Relationship Id="rId7" Type="http://schemas.openxmlformats.org/officeDocument/2006/relationships/hyperlink" Target="http://activecampaign.com/" TargetMode="External"/><Relationship Id="rId8" Type="http://schemas.openxmlformats.org/officeDocument/2006/relationships/hyperlink" Target="http://sumome.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2.jpg"/><Relationship Id="rId5"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47.png"/><Relationship Id="rId5"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tractionbook.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bit.ly/5lack" TargetMode="External"/><Relationship Id="rId4" Type="http://schemas.openxmlformats.org/officeDocument/2006/relationships/image" Target="../media/image05.png"/><Relationship Id="rId5" Type="http://schemas.openxmlformats.org/officeDocument/2006/relationships/image" Target="../media/image63.png"/><Relationship Id="rId6" Type="http://schemas.openxmlformats.org/officeDocument/2006/relationships/image" Target="../media/image62.png"/><Relationship Id="rId7" Type="http://schemas.openxmlformats.org/officeDocument/2006/relationships/image" Target="../media/image55.png"/><Relationship Id="rId8" Type="http://schemas.openxmlformats.org/officeDocument/2006/relationships/image" Target="../media/image5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8.png"/><Relationship Id="rId4" Type="http://schemas.openxmlformats.org/officeDocument/2006/relationships/image" Target="../media/image05.png"/><Relationship Id="rId5" Type="http://schemas.openxmlformats.org/officeDocument/2006/relationships/image" Target="../media/image5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7.png"/><Relationship Id="rId4" Type="http://schemas.openxmlformats.org/officeDocument/2006/relationships/image" Target="../media/image0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image" Target="../media/image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96.png"/><Relationship Id="rId4" Type="http://schemas.openxmlformats.org/officeDocument/2006/relationships/image" Target="../media/image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0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05.png"/><Relationship Id="rId4" Type="http://schemas.openxmlformats.org/officeDocument/2006/relationships/image" Target="../media/image61.jpg"/><Relationship Id="rId5"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05.png"/><Relationship Id="rId4" Type="http://schemas.openxmlformats.org/officeDocument/2006/relationships/image" Target="../media/image64.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6.png"/><Relationship Id="rId4" Type="http://schemas.openxmlformats.org/officeDocument/2006/relationships/image" Target="../media/image0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0.png"/><Relationship Id="rId4" Type="http://schemas.openxmlformats.org/officeDocument/2006/relationships/image" Target="../media/image0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0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blog.gleam.io/foundr/" TargetMode="External"/><Relationship Id="rId4" Type="http://schemas.openxmlformats.org/officeDocument/2006/relationships/hyperlink" Target="http://austenallred.com/user-acquisition/book/chapter/instagram/" TargetMode="External"/><Relationship Id="rId5" Type="http://schemas.openxmlformats.org/officeDocument/2006/relationships/image" Target="../media/image73.png"/><Relationship Id="rId6" Type="http://schemas.openxmlformats.org/officeDocument/2006/relationships/image" Target="../media/image0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3.png"/><Relationship Id="rId4" Type="http://schemas.openxmlformats.org/officeDocument/2006/relationships/image" Target="../media/image0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5.png"/><Relationship Id="rId4" Type="http://schemas.openxmlformats.org/officeDocument/2006/relationships/image" Target="../media/image103.png"/><Relationship Id="rId5" Type="http://schemas.openxmlformats.org/officeDocument/2006/relationships/image" Target="../media/image0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7.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hyperlink" Target="http://websta.me/hot" TargetMode="External"/><Relationship Id="rId4" Type="http://schemas.openxmlformats.org/officeDocument/2006/relationships/image" Target="../media/image05.png"/><Relationship Id="rId5" Type="http://schemas.openxmlformats.org/officeDocument/2006/relationships/image" Target="../media/image8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0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0.jpg"/><Relationship Id="rId4" Type="http://schemas.openxmlformats.org/officeDocument/2006/relationships/hyperlink" Target="https://www.facebook.com/vincent.digna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9.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05.png"/><Relationship Id="rId4" Type="http://schemas.openxmlformats.org/officeDocument/2006/relationships/image" Target="../media/image91.png"/><Relationship Id="rId5" Type="http://schemas.openxmlformats.org/officeDocument/2006/relationships/image" Target="../media/image8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0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5.png"/><Relationship Id="rId4" Type="http://schemas.openxmlformats.org/officeDocument/2006/relationships/image" Target="../media/image0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0.png"/><Relationship Id="rId4" Type="http://schemas.openxmlformats.org/officeDocument/2006/relationships/image" Target="../media/image0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3.png"/><Relationship Id="rId4" Type="http://schemas.openxmlformats.org/officeDocument/2006/relationships/image" Target="../media/image0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2.png"/><Relationship Id="rId4" Type="http://schemas.openxmlformats.org/officeDocument/2006/relationships/image" Target="../media/image94.png"/><Relationship Id="rId5" Type="http://schemas.openxmlformats.org/officeDocument/2006/relationships/image" Target="../media/image0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15.png"/><Relationship Id="rId4"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0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7.png"/><Relationship Id="rId4" Type="http://schemas.openxmlformats.org/officeDocument/2006/relationships/image" Target="../media/image0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0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0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09.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0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05.png"/><Relationship Id="rId4" Type="http://schemas.openxmlformats.org/officeDocument/2006/relationships/image" Target="../media/image98.jpg"/><Relationship Id="rId5" Type="http://schemas.openxmlformats.org/officeDocument/2006/relationships/image" Target="../media/image100.png"/><Relationship Id="rId6"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pic>
        <p:nvPicPr>
          <p:cNvPr id="79" name="Shape 79"/>
          <p:cNvPicPr preferRelativeResize="0"/>
          <p:nvPr/>
        </p:nvPicPr>
        <p:blipFill>
          <a:blip r:embed="rId3">
            <a:alphaModFix/>
          </a:blip>
          <a:stretch>
            <a:fillRect/>
          </a:stretch>
        </p:blipFill>
        <p:spPr>
          <a:xfrm>
            <a:off x="6522600" y="4500537"/>
            <a:ext cx="2514600" cy="466725"/>
          </a:xfrm>
          <a:prstGeom prst="rect">
            <a:avLst/>
          </a:prstGeom>
          <a:noFill/>
          <a:ln>
            <a:noFill/>
          </a:ln>
        </p:spPr>
      </p:pic>
      <p:pic>
        <p:nvPicPr>
          <p:cNvPr id="80" name="Shape 80"/>
          <p:cNvPicPr preferRelativeResize="0"/>
          <p:nvPr/>
        </p:nvPicPr>
        <p:blipFill>
          <a:blip r:embed="rId4">
            <a:alphaModFix/>
          </a:blip>
          <a:stretch>
            <a:fillRect/>
          </a:stretch>
        </p:blipFill>
        <p:spPr>
          <a:xfrm>
            <a:off x="4449875" y="4440825"/>
            <a:ext cx="4694125" cy="702675"/>
          </a:xfrm>
          <a:prstGeom prst="rect">
            <a:avLst/>
          </a:prstGeom>
          <a:noFill/>
          <a:ln>
            <a:noFill/>
          </a:ln>
        </p:spPr>
      </p:pic>
      <p:sp>
        <p:nvSpPr>
          <p:cNvPr id="81" name="Shape 81"/>
          <p:cNvSpPr txBox="1"/>
          <p:nvPr>
            <p:ph type="ctrTitle"/>
          </p:nvPr>
        </p:nvSpPr>
        <p:spPr>
          <a:xfrm>
            <a:off x="70425" y="861150"/>
            <a:ext cx="9201900" cy="2123399"/>
          </a:xfrm>
          <a:prstGeom prst="rect">
            <a:avLst/>
          </a:prstGeom>
        </p:spPr>
        <p:txBody>
          <a:bodyPr anchorCtr="0" anchor="b" bIns="91425" lIns="91425" rIns="91425" tIns="91425">
            <a:noAutofit/>
          </a:bodyPr>
          <a:lstStyle/>
          <a:p>
            <a:pPr lvl="0">
              <a:spcBef>
                <a:spcPts val="0"/>
              </a:spcBef>
              <a:buNone/>
            </a:pPr>
            <a:r>
              <a:rPr lang="en" sz="7000">
                <a:latin typeface="Ubuntu"/>
                <a:ea typeface="Ubuntu"/>
                <a:cs typeface="Ubuntu"/>
                <a:sym typeface="Ubuntu"/>
              </a:rPr>
              <a:t> </a:t>
            </a:r>
          </a:p>
        </p:txBody>
      </p:sp>
      <p:pic>
        <p:nvPicPr>
          <p:cNvPr id="82" name="Shape 82"/>
          <p:cNvPicPr preferRelativeResize="0"/>
          <p:nvPr/>
        </p:nvPicPr>
        <p:blipFill>
          <a:blip r:embed="rId5">
            <a:alphaModFix/>
          </a:blip>
          <a:stretch>
            <a:fillRect/>
          </a:stretch>
        </p:blipFill>
        <p:spPr>
          <a:xfrm>
            <a:off x="0" y="749033"/>
            <a:ext cx="9143998" cy="3412942"/>
          </a:xfrm>
          <a:prstGeom prst="rect">
            <a:avLst/>
          </a:prstGeom>
          <a:noFill/>
          <a:ln>
            <a:noFill/>
          </a:ln>
        </p:spPr>
      </p:pic>
      <p:pic>
        <p:nvPicPr>
          <p:cNvPr id="83" name="Shape 83"/>
          <p:cNvPicPr preferRelativeResize="0"/>
          <p:nvPr/>
        </p:nvPicPr>
        <p:blipFill>
          <a:blip r:embed="rId6">
            <a:alphaModFix/>
          </a:blip>
          <a:stretch>
            <a:fillRect/>
          </a:stretch>
        </p:blipFill>
        <p:spPr>
          <a:xfrm>
            <a:off x="381000" y="591100"/>
            <a:ext cx="8382000" cy="628650"/>
          </a:xfrm>
          <a:prstGeom prst="rect">
            <a:avLst/>
          </a:prstGeom>
          <a:noFill/>
          <a:ln>
            <a:noFill/>
          </a:ln>
        </p:spPr>
      </p:pic>
      <p:sp>
        <p:nvSpPr>
          <p:cNvPr id="84" name="Shape 84"/>
          <p:cNvSpPr txBox="1"/>
          <p:nvPr>
            <p:ph idx="1" type="subTitle"/>
          </p:nvPr>
        </p:nvSpPr>
        <p:spPr>
          <a:xfrm>
            <a:off x="-57900" y="2840050"/>
            <a:ext cx="9201900" cy="1802699"/>
          </a:xfrm>
          <a:prstGeom prst="rect">
            <a:avLst/>
          </a:prstGeom>
        </p:spPr>
        <p:txBody>
          <a:bodyPr anchorCtr="0" anchor="t" bIns="91425" lIns="91425" rIns="91425" tIns="91425">
            <a:noAutofit/>
          </a:bodyPr>
          <a:lstStyle/>
          <a:p>
            <a:pPr lvl="0" rtl="0">
              <a:spcBef>
                <a:spcPts val="0"/>
              </a:spcBef>
              <a:buNone/>
            </a:pPr>
            <a:r>
              <a:t/>
            </a:r>
            <a:endParaRPr sz="4500">
              <a:latin typeface="Ubuntu"/>
              <a:ea typeface="Ubuntu"/>
              <a:cs typeface="Ubuntu"/>
              <a:sym typeface="Ubuntu"/>
            </a:endParaRPr>
          </a:p>
          <a:p>
            <a:pPr lvl="0" rtl="0" algn="l">
              <a:spcBef>
                <a:spcPts val="0"/>
              </a:spcBef>
              <a:buNone/>
            </a:pPr>
            <a:r>
              <a:t/>
            </a:r>
            <a:endParaRPr sz="4500">
              <a:latin typeface="Ubuntu"/>
              <a:ea typeface="Ubuntu"/>
              <a:cs typeface="Ubuntu"/>
              <a:sym typeface="Ubuntu"/>
            </a:endParaRPr>
          </a:p>
          <a:p>
            <a:pPr lvl="0" rtl="0" algn="l">
              <a:spcBef>
                <a:spcPts val="0"/>
              </a:spcBef>
              <a:buNone/>
            </a:pPr>
            <a:r>
              <a:rPr lang="en" sz="4500">
                <a:latin typeface="Ubuntu"/>
                <a:ea typeface="Ubuntu"/>
                <a:cs typeface="Ubuntu"/>
                <a:sym typeface="Ubuntu"/>
              </a:rPr>
              <a:t> </a:t>
            </a:r>
            <a:r>
              <a:rPr lang="en" sz="2800" u="sng">
                <a:solidFill>
                  <a:schemeClr val="hlink"/>
                </a:solidFill>
                <a:latin typeface="Ubuntu"/>
                <a:ea typeface="Ubuntu"/>
                <a:cs typeface="Ubuntu"/>
                <a:sym typeface="Ubuntu"/>
                <a:hlinkClick r:id="rId7"/>
              </a:rPr>
              <a:t>vincent@magnific.com</a:t>
            </a:r>
          </a:p>
        </p:txBody>
      </p:sp>
      <p:pic>
        <p:nvPicPr>
          <p:cNvPr id="85" name="Shape 85"/>
          <p:cNvPicPr preferRelativeResize="0"/>
          <p:nvPr/>
        </p:nvPicPr>
        <p:blipFill>
          <a:blip r:embed="rId8">
            <a:alphaModFix/>
          </a:blip>
          <a:stretch>
            <a:fillRect/>
          </a:stretch>
        </p:blipFill>
        <p:spPr>
          <a:xfrm>
            <a:off x="6275" y="3593950"/>
            <a:ext cx="9144000" cy="663697"/>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162" name="Shape 162"/>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163" name="Shape 163"/>
          <p:cNvPicPr preferRelativeResize="0"/>
          <p:nvPr/>
        </p:nvPicPr>
        <p:blipFill>
          <a:blip r:embed="rId3">
            <a:alphaModFix/>
          </a:blip>
          <a:stretch>
            <a:fillRect/>
          </a:stretch>
        </p:blipFill>
        <p:spPr>
          <a:xfrm>
            <a:off x="685800" y="-404525"/>
            <a:ext cx="8569124" cy="5422800"/>
          </a:xfrm>
          <a:prstGeom prst="rect">
            <a:avLst/>
          </a:prstGeom>
          <a:noFill/>
          <a:ln>
            <a:noFill/>
          </a:ln>
        </p:spPr>
      </p:pic>
      <p:sp>
        <p:nvSpPr>
          <p:cNvPr id="164" name="Shape 164"/>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golden rules of growth</a:t>
            </a:r>
          </a:p>
          <a:p>
            <a:pPr lvl="0" rtl="0">
              <a:spcBef>
                <a:spcPts val="0"/>
              </a:spcBef>
              <a:buNone/>
            </a:pPr>
            <a:r>
              <a:t/>
            </a:r>
            <a:endParaRPr b="1" sz="48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pic>
        <p:nvPicPr>
          <p:cNvPr id="165" name="Shape 165"/>
          <p:cNvPicPr preferRelativeResize="0"/>
          <p:nvPr/>
        </p:nvPicPr>
        <p:blipFill>
          <a:blip r:embed="rId4">
            <a:alphaModFix/>
          </a:blip>
          <a:stretch>
            <a:fillRect/>
          </a:stretch>
        </p:blipFill>
        <p:spPr>
          <a:xfrm>
            <a:off x="4560800" y="4440825"/>
            <a:ext cx="4694125" cy="702675"/>
          </a:xfrm>
          <a:prstGeom prst="rect">
            <a:avLst/>
          </a:prstGeom>
          <a:noFill/>
          <a:ln>
            <a:noFill/>
          </a:ln>
        </p:spPr>
      </p:pic>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9" name="Shape 939"/>
        <p:cNvGrpSpPr/>
        <p:nvPr/>
      </p:nvGrpSpPr>
      <p:grpSpPr>
        <a:xfrm>
          <a:off x="0" y="0"/>
          <a:ext cx="0" cy="0"/>
          <a:chOff x="0" y="0"/>
          <a:chExt cx="0" cy="0"/>
        </a:xfrm>
      </p:grpSpPr>
      <p:sp>
        <p:nvSpPr>
          <p:cNvPr id="940" name="Shape 94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l">
              <a:spcBef>
                <a:spcPts val="0"/>
              </a:spcBef>
              <a:buNone/>
            </a:pPr>
            <a:r>
              <a:rPr lang="en">
                <a:latin typeface="Ubuntu"/>
                <a:ea typeface="Ubuntu"/>
                <a:cs typeface="Ubuntu"/>
                <a:sym typeface="Ubuntu"/>
              </a:rPr>
              <a:t>Finding Influencers (2) </a:t>
            </a:r>
          </a:p>
        </p:txBody>
      </p:sp>
      <p:sp>
        <p:nvSpPr>
          <p:cNvPr id="941" name="Shape 941"/>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942" name="Shape 942"/>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943" name="Shape 943"/>
          <p:cNvPicPr preferRelativeResize="0"/>
          <p:nvPr/>
        </p:nvPicPr>
        <p:blipFill>
          <a:blip r:embed="rId4">
            <a:alphaModFix/>
          </a:blip>
          <a:stretch>
            <a:fillRect/>
          </a:stretch>
        </p:blipFill>
        <p:spPr>
          <a:xfrm>
            <a:off x="5578500" y="349849"/>
            <a:ext cx="1808749" cy="582300"/>
          </a:xfrm>
          <a:prstGeom prst="rect">
            <a:avLst/>
          </a:prstGeom>
          <a:noFill/>
          <a:ln>
            <a:noFill/>
          </a:ln>
        </p:spPr>
      </p:pic>
      <p:pic>
        <p:nvPicPr>
          <p:cNvPr id="944" name="Shape 944"/>
          <p:cNvPicPr preferRelativeResize="0"/>
          <p:nvPr/>
        </p:nvPicPr>
        <p:blipFill>
          <a:blip r:embed="rId5">
            <a:alphaModFix/>
          </a:blip>
          <a:stretch>
            <a:fillRect/>
          </a:stretch>
        </p:blipFill>
        <p:spPr>
          <a:xfrm>
            <a:off x="0" y="1240829"/>
            <a:ext cx="9144000" cy="2661841"/>
          </a:xfrm>
          <a:prstGeom prst="rect">
            <a:avLst/>
          </a:prstGeom>
          <a:noFill/>
          <a:ln>
            <a:noFill/>
          </a:ln>
        </p:spPr>
      </p:pic>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8" name="Shape 948"/>
        <p:cNvGrpSpPr/>
        <p:nvPr/>
      </p:nvGrpSpPr>
      <p:grpSpPr>
        <a:xfrm>
          <a:off x="0" y="0"/>
          <a:ext cx="0" cy="0"/>
          <a:chOff x="0" y="0"/>
          <a:chExt cx="0" cy="0"/>
        </a:xfrm>
      </p:grpSpPr>
      <p:sp>
        <p:nvSpPr>
          <p:cNvPr id="949" name="Shape 949"/>
          <p:cNvSpPr txBox="1"/>
          <p:nvPr>
            <p:ph type="title"/>
          </p:nvPr>
        </p:nvSpPr>
        <p:spPr>
          <a:xfrm>
            <a:off x="457200" y="539703"/>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Reach YouTube Influencers with Famebit. YouTube ads can work too.</a:t>
            </a:r>
          </a:p>
        </p:txBody>
      </p:sp>
      <p:sp>
        <p:nvSpPr>
          <p:cNvPr id="950" name="Shape 950"/>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951" name="Shape 951"/>
          <p:cNvPicPr preferRelativeResize="0"/>
          <p:nvPr/>
        </p:nvPicPr>
        <p:blipFill>
          <a:blip r:embed="rId3">
            <a:alphaModFix/>
          </a:blip>
          <a:stretch>
            <a:fillRect/>
          </a:stretch>
        </p:blipFill>
        <p:spPr>
          <a:xfrm>
            <a:off x="4672125" y="4474100"/>
            <a:ext cx="4471875" cy="669399"/>
          </a:xfrm>
          <a:prstGeom prst="rect">
            <a:avLst/>
          </a:prstGeom>
          <a:noFill/>
          <a:ln>
            <a:noFill/>
          </a:ln>
        </p:spPr>
      </p:pic>
      <p:pic>
        <p:nvPicPr>
          <p:cNvPr id="952" name="Shape 952"/>
          <p:cNvPicPr preferRelativeResize="0"/>
          <p:nvPr/>
        </p:nvPicPr>
        <p:blipFill>
          <a:blip r:embed="rId4">
            <a:alphaModFix/>
          </a:blip>
          <a:stretch>
            <a:fillRect/>
          </a:stretch>
        </p:blipFill>
        <p:spPr>
          <a:xfrm>
            <a:off x="827250" y="1352599"/>
            <a:ext cx="7525500" cy="3041424"/>
          </a:xfrm>
          <a:prstGeom prst="rect">
            <a:avLst/>
          </a:prstGeom>
          <a:noFill/>
          <a:ln>
            <a:noFill/>
          </a:ln>
        </p:spPr>
      </p:pic>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6" name="Shape 956"/>
        <p:cNvGrpSpPr/>
        <p:nvPr/>
      </p:nvGrpSpPr>
      <p:grpSpPr>
        <a:xfrm>
          <a:off x="0" y="0"/>
          <a:ext cx="0" cy="0"/>
          <a:chOff x="0" y="0"/>
          <a:chExt cx="0" cy="0"/>
        </a:xfrm>
      </p:grpSpPr>
      <p:sp>
        <p:nvSpPr>
          <p:cNvPr id="957" name="Shape 957"/>
          <p:cNvSpPr txBox="1"/>
          <p:nvPr>
            <p:ph type="title"/>
          </p:nvPr>
        </p:nvSpPr>
        <p:spPr>
          <a:xfrm>
            <a:off x="457200" y="3"/>
            <a:ext cx="8229600" cy="857400"/>
          </a:xfrm>
          <a:prstGeom prst="rect">
            <a:avLst/>
          </a:prstGeom>
        </p:spPr>
        <p:txBody>
          <a:bodyPr anchorCtr="0" anchor="b" bIns="91425" lIns="91425" rIns="91425" tIns="91425">
            <a:noAutofit/>
          </a:bodyPr>
          <a:lstStyle/>
          <a:p>
            <a:pPr lvl="0" rtl="0">
              <a:spcBef>
                <a:spcPts val="0"/>
              </a:spcBef>
              <a:buNone/>
            </a:pPr>
            <a:r>
              <a:rPr lang="en" sz="3200">
                <a:latin typeface="Ubuntu"/>
                <a:ea typeface="Ubuntu"/>
                <a:cs typeface="Ubuntu"/>
                <a:sym typeface="Ubuntu"/>
              </a:rPr>
              <a:t>Post to multiple LinkedIn groups at once!</a:t>
            </a:r>
          </a:p>
        </p:txBody>
      </p:sp>
      <p:sp>
        <p:nvSpPr>
          <p:cNvPr id="958" name="Shape 958"/>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959" name="Shape 959"/>
          <p:cNvPicPr preferRelativeResize="0"/>
          <p:nvPr/>
        </p:nvPicPr>
        <p:blipFill>
          <a:blip r:embed="rId3">
            <a:alphaModFix/>
          </a:blip>
          <a:stretch>
            <a:fillRect/>
          </a:stretch>
        </p:blipFill>
        <p:spPr>
          <a:xfrm>
            <a:off x="4449875" y="4440825"/>
            <a:ext cx="4694125" cy="702675"/>
          </a:xfrm>
          <a:prstGeom prst="rect">
            <a:avLst/>
          </a:prstGeom>
          <a:noFill/>
          <a:ln>
            <a:noFill/>
          </a:ln>
        </p:spPr>
      </p:pic>
      <p:sp>
        <p:nvSpPr>
          <p:cNvPr id="960" name="Shape 960"/>
          <p:cNvSpPr txBox="1"/>
          <p:nvPr/>
        </p:nvSpPr>
        <p:spPr>
          <a:xfrm>
            <a:off x="0" y="4411125"/>
            <a:ext cx="8686800" cy="576300"/>
          </a:xfrm>
          <a:prstGeom prst="rect">
            <a:avLst/>
          </a:prstGeom>
          <a:noFill/>
          <a:ln>
            <a:noFill/>
          </a:ln>
        </p:spPr>
        <p:txBody>
          <a:bodyPr anchorCtr="0" anchor="t" bIns="91425" lIns="91425" rIns="91425" tIns="91425">
            <a:noAutofit/>
          </a:bodyPr>
          <a:lstStyle/>
          <a:p>
            <a:pPr lvl="0" rtl="0">
              <a:spcBef>
                <a:spcPts val="0"/>
              </a:spcBef>
              <a:buNone/>
            </a:pPr>
            <a:r>
              <a:t/>
            </a:r>
            <a:endParaRPr b="1" sz="800">
              <a:solidFill>
                <a:schemeClr val="lt1"/>
              </a:solidFill>
              <a:latin typeface="Ubuntu"/>
              <a:ea typeface="Ubuntu"/>
              <a:cs typeface="Ubuntu"/>
              <a:sym typeface="Ubuntu"/>
            </a:endParaRPr>
          </a:p>
          <a:p>
            <a:pPr lvl="0" rtl="0">
              <a:spcBef>
                <a:spcPts val="0"/>
              </a:spcBef>
              <a:buNone/>
            </a:pPr>
            <a:r>
              <a:rPr b="1" lang="en" sz="800" u="sng">
                <a:solidFill>
                  <a:schemeClr val="hlink"/>
                </a:solidFill>
                <a:latin typeface="Ubuntu"/>
                <a:ea typeface="Ubuntu"/>
                <a:cs typeface="Ubuntu"/>
                <a:sym typeface="Ubuntu"/>
                <a:hlinkClick r:id="rId4"/>
              </a:rPr>
              <a:t>https://www.linkedin.com/shareArticle?mini=true&amp;url=http://yourwebsitehere.com</a:t>
            </a:r>
          </a:p>
          <a:p>
            <a:pPr lvl="0" rtl="0">
              <a:spcBef>
                <a:spcPts val="0"/>
              </a:spcBef>
              <a:buNone/>
            </a:pPr>
            <a:r>
              <a:t/>
            </a:r>
            <a:endParaRPr b="1" sz="800">
              <a:solidFill>
                <a:schemeClr val="lt1"/>
              </a:solidFill>
              <a:latin typeface="Ubuntu"/>
              <a:ea typeface="Ubuntu"/>
              <a:cs typeface="Ubuntu"/>
              <a:sym typeface="Ubuntu"/>
            </a:endParaRPr>
          </a:p>
        </p:txBody>
      </p:sp>
      <p:pic>
        <p:nvPicPr>
          <p:cNvPr id="961" name="Shape 961"/>
          <p:cNvPicPr preferRelativeResize="0"/>
          <p:nvPr/>
        </p:nvPicPr>
        <p:blipFill>
          <a:blip r:embed="rId5">
            <a:alphaModFix/>
          </a:blip>
          <a:stretch>
            <a:fillRect/>
          </a:stretch>
        </p:blipFill>
        <p:spPr>
          <a:xfrm>
            <a:off x="65500" y="1846100"/>
            <a:ext cx="9012999" cy="2565025"/>
          </a:xfrm>
          <a:prstGeom prst="rect">
            <a:avLst/>
          </a:prstGeom>
          <a:noFill/>
          <a:ln>
            <a:noFill/>
          </a:ln>
        </p:spPr>
      </p:pic>
      <p:pic>
        <p:nvPicPr>
          <p:cNvPr id="962" name="Shape 962"/>
          <p:cNvPicPr preferRelativeResize="0"/>
          <p:nvPr/>
        </p:nvPicPr>
        <p:blipFill>
          <a:blip r:embed="rId6">
            <a:alphaModFix/>
          </a:blip>
          <a:stretch>
            <a:fillRect/>
          </a:stretch>
        </p:blipFill>
        <p:spPr>
          <a:xfrm>
            <a:off x="65500" y="857400"/>
            <a:ext cx="9013001" cy="988700"/>
          </a:xfrm>
          <a:prstGeom prst="rect">
            <a:avLst/>
          </a:prstGeom>
          <a:noFill/>
          <a:ln>
            <a:noFill/>
          </a:ln>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6" name="Shape 966"/>
        <p:cNvGrpSpPr/>
        <p:nvPr/>
      </p:nvGrpSpPr>
      <p:grpSpPr>
        <a:xfrm>
          <a:off x="0" y="0"/>
          <a:ext cx="0" cy="0"/>
          <a:chOff x="0" y="0"/>
          <a:chExt cx="0" cy="0"/>
        </a:xfrm>
      </p:grpSpPr>
      <p:sp>
        <p:nvSpPr>
          <p:cNvPr id="967" name="Shape 96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Top Linkedin channels by followers:</a:t>
            </a:r>
          </a:p>
        </p:txBody>
      </p:sp>
      <p:sp>
        <p:nvSpPr>
          <p:cNvPr id="968" name="Shape 968"/>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969" name="Shape 969"/>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970" name="Shape 970"/>
          <p:cNvPicPr preferRelativeResize="0"/>
          <p:nvPr/>
        </p:nvPicPr>
        <p:blipFill>
          <a:blip r:embed="rId4">
            <a:alphaModFix/>
          </a:blip>
          <a:stretch>
            <a:fillRect/>
          </a:stretch>
        </p:blipFill>
        <p:spPr>
          <a:xfrm>
            <a:off x="457187" y="1033450"/>
            <a:ext cx="3114675" cy="3076575"/>
          </a:xfrm>
          <a:prstGeom prst="rect">
            <a:avLst/>
          </a:prstGeom>
          <a:noFill/>
          <a:ln>
            <a:noFill/>
          </a:ln>
        </p:spPr>
      </p:pic>
      <p:pic>
        <p:nvPicPr>
          <p:cNvPr id="971" name="Shape 971"/>
          <p:cNvPicPr preferRelativeResize="0"/>
          <p:nvPr/>
        </p:nvPicPr>
        <p:blipFill>
          <a:blip r:embed="rId5">
            <a:alphaModFix/>
          </a:blip>
          <a:stretch>
            <a:fillRect/>
          </a:stretch>
        </p:blipFill>
        <p:spPr>
          <a:xfrm>
            <a:off x="4325525" y="1066800"/>
            <a:ext cx="2762250" cy="3009900"/>
          </a:xfrm>
          <a:prstGeom prst="rect">
            <a:avLst/>
          </a:prstGeom>
          <a:noFill/>
          <a:ln>
            <a:noFill/>
          </a:ln>
        </p:spPr>
      </p:pic>
      <p:sp>
        <p:nvSpPr>
          <p:cNvPr id="972" name="Shape 972"/>
          <p:cNvSpPr txBox="1"/>
          <p:nvPr/>
        </p:nvSpPr>
        <p:spPr>
          <a:xfrm>
            <a:off x="456100" y="4349525"/>
            <a:ext cx="3869400" cy="5763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latin typeface="Ubuntu"/>
                <a:ea typeface="Ubuntu"/>
                <a:cs typeface="Ubuntu"/>
                <a:sym typeface="Ubuntu"/>
              </a:rPr>
              <a:t>Find some Linkedin groups to post into </a:t>
            </a:r>
            <a:r>
              <a:rPr b="1" lang="en" u="sng">
                <a:solidFill>
                  <a:schemeClr val="hlink"/>
                </a:solidFill>
                <a:latin typeface="Ubuntu"/>
                <a:ea typeface="Ubuntu"/>
                <a:cs typeface="Ubuntu"/>
                <a:sym typeface="Ubuntu"/>
                <a:hlinkClick r:id="rId6"/>
              </a:rPr>
              <a:t>here.</a:t>
            </a:r>
          </a:p>
        </p:txBody>
      </p:sp>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6" name="Shape 976"/>
        <p:cNvGrpSpPr/>
        <p:nvPr/>
      </p:nvGrpSpPr>
      <p:grpSpPr>
        <a:xfrm>
          <a:off x="0" y="0"/>
          <a:ext cx="0" cy="0"/>
          <a:chOff x="0" y="0"/>
          <a:chExt cx="0" cy="0"/>
        </a:xfrm>
      </p:grpSpPr>
      <p:sp>
        <p:nvSpPr>
          <p:cNvPr id="977" name="Shape 977"/>
          <p:cNvSpPr txBox="1"/>
          <p:nvPr>
            <p:ph type="title"/>
          </p:nvPr>
        </p:nvSpPr>
        <p:spPr>
          <a:xfrm>
            <a:off x="457200" y="342753"/>
            <a:ext cx="8229600" cy="857400"/>
          </a:xfrm>
          <a:prstGeom prst="rect">
            <a:avLst/>
          </a:prstGeom>
        </p:spPr>
        <p:txBody>
          <a:bodyPr anchorCtr="0" anchor="b" bIns="91425" lIns="91425" rIns="91425" tIns="91425">
            <a:noAutofit/>
          </a:bodyPr>
          <a:lstStyle/>
          <a:p>
            <a:pPr lvl="0" rtl="0">
              <a:spcBef>
                <a:spcPts val="0"/>
              </a:spcBef>
              <a:buNone/>
            </a:pPr>
            <a:r>
              <a:rPr lang="en" sz="2800">
                <a:latin typeface="Ubuntu"/>
                <a:ea typeface="Ubuntu"/>
                <a:cs typeface="Ubuntu"/>
                <a:sym typeface="Ubuntu"/>
              </a:rPr>
              <a:t>How to get your first 500 users (125 signups per social network, takes an afternoon) - ASSETS</a:t>
            </a:r>
          </a:p>
        </p:txBody>
      </p:sp>
      <p:sp>
        <p:nvSpPr>
          <p:cNvPr id="978" name="Shape 978"/>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406400" lvl="0" marL="457200" rtl="0">
              <a:spcBef>
                <a:spcPts val="0"/>
              </a:spcBef>
              <a:buSzPct val="100000"/>
              <a:buFont typeface="Ubuntu"/>
              <a:buAutoNum type="arabicPeriod"/>
            </a:pPr>
            <a:r>
              <a:rPr lang="en" sz="2800">
                <a:latin typeface="Ubuntu"/>
                <a:ea typeface="Ubuntu"/>
                <a:cs typeface="Ubuntu"/>
                <a:sym typeface="Ubuntu"/>
              </a:rPr>
              <a:t>Message LinkedIn contacts in batches of 20 using the link I just sent you</a:t>
            </a:r>
          </a:p>
          <a:p>
            <a:pPr indent="-406400" lvl="0" marL="457200" rtl="0">
              <a:spcBef>
                <a:spcPts val="0"/>
              </a:spcBef>
              <a:buSzPct val="100000"/>
              <a:buFont typeface="Ubuntu"/>
              <a:buAutoNum type="arabicPeriod"/>
            </a:pPr>
            <a:r>
              <a:rPr lang="en" sz="2800">
                <a:latin typeface="Ubuntu"/>
                <a:ea typeface="Ubuntu"/>
                <a:cs typeface="Ubuntu"/>
                <a:sym typeface="Ubuntu"/>
              </a:rPr>
              <a:t>Individually message all of your Facebook friends</a:t>
            </a:r>
          </a:p>
          <a:p>
            <a:pPr indent="-406400" lvl="0" marL="457200" rtl="0">
              <a:spcBef>
                <a:spcPts val="0"/>
              </a:spcBef>
              <a:buSzPct val="100000"/>
              <a:buFont typeface="Ubuntu"/>
              <a:buAutoNum type="arabicPeriod"/>
            </a:pPr>
            <a:r>
              <a:rPr lang="en" sz="2800">
                <a:latin typeface="Ubuntu"/>
                <a:ea typeface="Ubuntu"/>
                <a:cs typeface="Ubuntu"/>
                <a:sym typeface="Ubuntu"/>
              </a:rPr>
              <a:t>Tweet @ all of your Twitter followers one by one (Buffer can help you do this quicker)</a:t>
            </a:r>
          </a:p>
          <a:p>
            <a:pPr indent="-406400" lvl="0" marL="457200" rtl="0">
              <a:spcBef>
                <a:spcPts val="0"/>
              </a:spcBef>
              <a:buSzPct val="100000"/>
              <a:buFont typeface="Ubuntu"/>
              <a:buAutoNum type="arabicPeriod"/>
            </a:pPr>
            <a:r>
              <a:rPr lang="en" sz="2800">
                <a:latin typeface="Ubuntu"/>
                <a:ea typeface="Ubuntu"/>
                <a:cs typeface="Ubuntu"/>
                <a:sym typeface="Ubuntu"/>
              </a:rPr>
              <a:t> Email all of your contacts one by one (we’ll get into this later)</a:t>
            </a:r>
          </a:p>
          <a:p>
            <a:pPr indent="-406400" lvl="0" marL="457200" rtl="0">
              <a:spcBef>
                <a:spcPts val="0"/>
              </a:spcBef>
              <a:buSzPct val="100000"/>
              <a:buFont typeface="Ubuntu"/>
              <a:buAutoNum type="arabicPeriod"/>
            </a:pPr>
            <a:r>
              <a:rPr lang="en" sz="2800">
                <a:latin typeface="Ubuntu"/>
                <a:ea typeface="Ubuntu"/>
                <a:cs typeface="Ubuntu"/>
                <a:sym typeface="Ubuntu"/>
              </a:rPr>
              <a:t>Read </a:t>
            </a:r>
            <a:r>
              <a:rPr b="1" lang="en" sz="2800" u="sng">
                <a:solidFill>
                  <a:schemeClr val="hlink"/>
                </a:solidFill>
                <a:latin typeface="Ubuntu"/>
                <a:ea typeface="Ubuntu"/>
                <a:cs typeface="Ubuntu"/>
                <a:sym typeface="Ubuntu"/>
                <a:hlinkClick r:id="rId3"/>
              </a:rPr>
              <a:t>this</a:t>
            </a:r>
          </a:p>
        </p:txBody>
      </p:sp>
      <p:pic>
        <p:nvPicPr>
          <p:cNvPr id="979" name="Shape 979"/>
          <p:cNvPicPr preferRelativeResize="0"/>
          <p:nvPr/>
        </p:nvPicPr>
        <p:blipFill>
          <a:blip r:embed="rId4">
            <a:alphaModFix/>
          </a:blip>
          <a:stretch>
            <a:fillRect/>
          </a:stretch>
        </p:blipFill>
        <p:spPr>
          <a:xfrm>
            <a:off x="4449875" y="4440825"/>
            <a:ext cx="4694125" cy="702675"/>
          </a:xfrm>
          <a:prstGeom prst="rect">
            <a:avLst/>
          </a:prstGeom>
          <a:noFill/>
          <a:ln>
            <a:noFill/>
          </a:ln>
        </p:spPr>
      </p:pic>
      <p:sp>
        <p:nvSpPr>
          <p:cNvPr id="980" name="Shape 980"/>
          <p:cNvSpPr txBox="1"/>
          <p:nvPr/>
        </p:nvSpPr>
        <p:spPr>
          <a:xfrm>
            <a:off x="93675" y="3864525"/>
            <a:ext cx="8686800" cy="576300"/>
          </a:xfrm>
          <a:prstGeom prst="rect">
            <a:avLst/>
          </a:prstGeom>
          <a:noFill/>
          <a:ln>
            <a:noFill/>
          </a:ln>
        </p:spPr>
        <p:txBody>
          <a:bodyPr anchorCtr="0" anchor="t" bIns="91425" lIns="91425" rIns="91425" tIns="91425">
            <a:noAutofit/>
          </a:bodyPr>
          <a:lstStyle/>
          <a:p>
            <a:pPr lvl="0" rtl="0">
              <a:spcBef>
                <a:spcPts val="0"/>
              </a:spcBef>
              <a:buNone/>
            </a:pPr>
            <a:r>
              <a:t/>
            </a:r>
            <a:endParaRPr b="1" sz="800">
              <a:solidFill>
                <a:schemeClr val="lt1"/>
              </a:solidFill>
              <a:latin typeface="Ubuntu"/>
              <a:ea typeface="Ubuntu"/>
              <a:cs typeface="Ubuntu"/>
              <a:sym typeface="Ubuntu"/>
            </a:endParaRPr>
          </a:p>
          <a:p>
            <a:pPr lvl="0" rtl="0">
              <a:spcBef>
                <a:spcPts val="0"/>
              </a:spcBef>
              <a:buNone/>
            </a:pPr>
            <a:r>
              <a:t/>
            </a:r>
            <a:endParaRPr b="1" sz="800">
              <a:solidFill>
                <a:schemeClr val="lt1"/>
              </a:solidFill>
              <a:latin typeface="Ubuntu"/>
              <a:ea typeface="Ubuntu"/>
              <a:cs typeface="Ubuntu"/>
              <a:sym typeface="Ubuntu"/>
            </a:endParaRPr>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4" name="Shape 984"/>
        <p:cNvGrpSpPr/>
        <p:nvPr/>
      </p:nvGrpSpPr>
      <p:grpSpPr>
        <a:xfrm>
          <a:off x="0" y="0"/>
          <a:ext cx="0" cy="0"/>
          <a:chOff x="0" y="0"/>
          <a:chExt cx="0" cy="0"/>
        </a:xfrm>
      </p:grpSpPr>
      <p:sp>
        <p:nvSpPr>
          <p:cNvPr id="985" name="Shape 98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LinkedIn Hack</a:t>
            </a:r>
          </a:p>
        </p:txBody>
      </p:sp>
      <p:sp>
        <p:nvSpPr>
          <p:cNvPr id="986" name="Shape 986"/>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Font typeface="Ubuntu"/>
              <a:buChar char="-"/>
            </a:pPr>
            <a:r>
              <a:rPr lang="en">
                <a:latin typeface="Ubuntu"/>
                <a:ea typeface="Ubuntu"/>
                <a:cs typeface="Ubuntu"/>
                <a:sym typeface="Ubuntu"/>
              </a:rPr>
              <a:t>Build a robot that looks at people’s profiles</a:t>
            </a:r>
          </a:p>
          <a:p>
            <a:pPr indent="0" lvl="0" marL="3200400" rtl="0">
              <a:spcBef>
                <a:spcPts val="0"/>
              </a:spcBef>
              <a:buNone/>
            </a:pPr>
            <a:r>
              <a:rPr lang="en">
                <a:latin typeface="Ubuntu"/>
                <a:ea typeface="Ubuntu"/>
                <a:cs typeface="Ubuntu"/>
                <a:sym typeface="Ubuntu"/>
              </a:rPr>
              <a:t>- 15,000 views a day = 9,000 people looking at your own LinkedIn page!</a:t>
            </a:r>
          </a:p>
          <a:p>
            <a:pPr lvl="0" rtl="0">
              <a:spcBef>
                <a:spcPts val="0"/>
              </a:spcBef>
              <a:buNone/>
            </a:pPr>
            <a:r>
              <a:t/>
            </a:r>
            <a:endParaRPr>
              <a:latin typeface="Ubuntu"/>
              <a:ea typeface="Ubuntu"/>
              <a:cs typeface="Ubuntu"/>
              <a:sym typeface="Ubuntu"/>
            </a:endParaRPr>
          </a:p>
        </p:txBody>
      </p:sp>
      <p:pic>
        <p:nvPicPr>
          <p:cNvPr id="987" name="Shape 987"/>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988" name="Shape 988"/>
          <p:cNvPicPr preferRelativeResize="0"/>
          <p:nvPr/>
        </p:nvPicPr>
        <p:blipFill>
          <a:blip r:embed="rId4">
            <a:alphaModFix/>
          </a:blip>
          <a:stretch>
            <a:fillRect/>
          </a:stretch>
        </p:blipFill>
        <p:spPr>
          <a:xfrm>
            <a:off x="876300" y="1924675"/>
            <a:ext cx="2674499" cy="3072049"/>
          </a:xfrm>
          <a:prstGeom prst="rect">
            <a:avLst/>
          </a:prstGeom>
          <a:noFill/>
          <a:ln>
            <a:noFill/>
          </a:ln>
        </p:spPr>
      </p:pic>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2" name="Shape 992"/>
        <p:cNvGrpSpPr/>
        <p:nvPr/>
      </p:nvGrpSpPr>
      <p:grpSpPr>
        <a:xfrm>
          <a:off x="0" y="0"/>
          <a:ext cx="0" cy="0"/>
          <a:chOff x="0" y="0"/>
          <a:chExt cx="0" cy="0"/>
        </a:xfrm>
      </p:grpSpPr>
      <p:sp>
        <p:nvSpPr>
          <p:cNvPr id="993" name="Shape 993"/>
          <p:cNvSpPr txBox="1"/>
          <p:nvPr>
            <p:ph idx="1" type="body"/>
          </p:nvPr>
        </p:nvSpPr>
        <p:spPr>
          <a:xfrm>
            <a:off x="111450" y="1138150"/>
            <a:ext cx="89211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994" name="Shape 994"/>
          <p:cNvPicPr preferRelativeResize="0"/>
          <p:nvPr/>
        </p:nvPicPr>
        <p:blipFill>
          <a:blip r:embed="rId3">
            <a:alphaModFix/>
          </a:blip>
          <a:stretch>
            <a:fillRect/>
          </a:stretch>
        </p:blipFill>
        <p:spPr>
          <a:xfrm>
            <a:off x="373749" y="1583974"/>
            <a:ext cx="7477350" cy="3514099"/>
          </a:xfrm>
          <a:prstGeom prst="rect">
            <a:avLst/>
          </a:prstGeom>
          <a:noFill/>
          <a:ln>
            <a:noFill/>
          </a:ln>
        </p:spPr>
      </p:pic>
      <p:sp>
        <p:nvSpPr>
          <p:cNvPr id="995" name="Shape 995"/>
          <p:cNvSpPr/>
          <p:nvPr/>
        </p:nvSpPr>
        <p:spPr>
          <a:xfrm>
            <a:off x="4975000" y="2033000"/>
            <a:ext cx="2876100" cy="684000"/>
          </a:xfrm>
          <a:prstGeom prst="ellipse">
            <a:avLst/>
          </a:prstGeom>
          <a:noFill/>
          <a:ln cap="flat" cmpd="sng" w="76200">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6" name="Shape 996"/>
          <p:cNvSpPr/>
          <p:nvPr/>
        </p:nvSpPr>
        <p:spPr>
          <a:xfrm>
            <a:off x="759000" y="2243900"/>
            <a:ext cx="4506299" cy="2621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7" name="Shape 997"/>
          <p:cNvSpPr txBox="1"/>
          <p:nvPr>
            <p:ph type="title"/>
          </p:nvPr>
        </p:nvSpPr>
        <p:spPr>
          <a:xfrm>
            <a:off x="283350" y="479425"/>
            <a:ext cx="8749199" cy="857400"/>
          </a:xfrm>
          <a:prstGeom prst="rect">
            <a:avLst/>
          </a:prstGeom>
          <a:ln>
            <a:noFill/>
          </a:ln>
        </p:spPr>
        <p:txBody>
          <a:bodyPr anchorCtr="0" anchor="b" bIns="91425" lIns="91425" rIns="91425" tIns="91425">
            <a:noAutofit/>
          </a:bodyPr>
          <a:lstStyle/>
          <a:p>
            <a:pPr lvl="0" rtl="0">
              <a:spcBef>
                <a:spcPts val="0"/>
              </a:spcBef>
              <a:buNone/>
            </a:pPr>
            <a:r>
              <a:rPr lang="en">
                <a:latin typeface="Ubuntu"/>
                <a:ea typeface="Ubuntu"/>
                <a:cs typeface="Ubuntu"/>
                <a:sym typeface="Ubuntu"/>
              </a:rPr>
              <a:t>BEGINNING ACTIVITY - Search for your niche, find 10 subreddits to post in to</a:t>
            </a:r>
          </a:p>
        </p:txBody>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1" name="Shape 1001"/>
        <p:cNvGrpSpPr/>
        <p:nvPr/>
      </p:nvGrpSpPr>
      <p:grpSpPr>
        <a:xfrm>
          <a:off x="0" y="0"/>
          <a:ext cx="0" cy="0"/>
          <a:chOff x="0" y="0"/>
          <a:chExt cx="0" cy="0"/>
        </a:xfrm>
      </p:grpSpPr>
      <p:sp>
        <p:nvSpPr>
          <p:cNvPr id="1002" name="Shape 1002"/>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Useful Subreddits</a:t>
            </a:r>
          </a:p>
        </p:txBody>
      </p:sp>
      <p:sp>
        <p:nvSpPr>
          <p:cNvPr id="1003" name="Shape 100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000">
                <a:solidFill>
                  <a:srgbClr val="FFFFFF"/>
                </a:solidFill>
                <a:latin typeface="Ubuntu"/>
                <a:ea typeface="Ubuntu"/>
                <a:cs typeface="Ubuntu"/>
                <a:sym typeface="Ubuntu"/>
              </a:rPr>
              <a:t>r/startups  -  r/entrepreneur  -  </a:t>
            </a:r>
            <a:r>
              <a:rPr lang="en" sz="2000">
                <a:latin typeface="Ubuntu"/>
                <a:ea typeface="Ubuntu"/>
                <a:cs typeface="Ubuntu"/>
                <a:sym typeface="Ubuntu"/>
              </a:rPr>
              <a:t>r/smallbusiness</a:t>
            </a:r>
          </a:p>
          <a:p>
            <a:pPr lvl="0" rtl="0">
              <a:spcBef>
                <a:spcPts val="0"/>
              </a:spcBef>
              <a:buClr>
                <a:schemeClr val="dk1"/>
              </a:buClr>
              <a:buSzPct val="55000"/>
              <a:buFont typeface="Arial"/>
              <a:buNone/>
            </a:pPr>
            <a:r>
              <a:rPr lang="en" sz="2000">
                <a:latin typeface="Ubuntu"/>
                <a:ea typeface="Ubuntu"/>
                <a:cs typeface="Ubuntu"/>
                <a:sym typeface="Ubuntu"/>
              </a:rPr>
              <a:t>r/engineering  -  r/hwstartups </a:t>
            </a:r>
          </a:p>
          <a:p>
            <a:pPr lvl="0" rtl="0">
              <a:spcBef>
                <a:spcPts val="0"/>
              </a:spcBef>
              <a:buNone/>
            </a:pPr>
            <a:r>
              <a:rPr lang="en" sz="2000">
                <a:solidFill>
                  <a:srgbClr val="FFFFFF"/>
                </a:solidFill>
                <a:latin typeface="Ubuntu"/>
                <a:ea typeface="Ubuntu"/>
                <a:cs typeface="Ubuntu"/>
                <a:sym typeface="Ubuntu"/>
              </a:rPr>
              <a:t>r/AlphaAndBetausers (submit your app for feedback)</a:t>
            </a:r>
          </a:p>
          <a:p>
            <a:pPr lvl="0" rtl="0">
              <a:spcBef>
                <a:spcPts val="0"/>
              </a:spcBef>
              <a:buClr>
                <a:schemeClr val="dk1"/>
              </a:buClr>
              <a:buSzPct val="55000"/>
              <a:buFont typeface="Arial"/>
              <a:buNone/>
            </a:pPr>
            <a:r>
              <a:t/>
            </a:r>
            <a:endParaRPr sz="2000">
              <a:solidFill>
                <a:srgbClr val="FFFFFF"/>
              </a:solidFill>
              <a:latin typeface="Ubuntu"/>
              <a:ea typeface="Ubuntu"/>
              <a:cs typeface="Ubuntu"/>
              <a:sym typeface="Ubuntu"/>
            </a:endParaRPr>
          </a:p>
          <a:p>
            <a:pPr lvl="0" rtl="0">
              <a:lnSpc>
                <a:spcPct val="150000"/>
              </a:lnSpc>
              <a:spcBef>
                <a:spcPts val="0"/>
              </a:spcBef>
              <a:spcAft>
                <a:spcPts val="1400"/>
              </a:spcAft>
              <a:buClr>
                <a:schemeClr val="dk1"/>
              </a:buClr>
              <a:buSzPct val="55000"/>
              <a:buFont typeface="Arial"/>
              <a:buNone/>
            </a:pPr>
            <a:r>
              <a:rPr b="1" lang="en" sz="2000">
                <a:solidFill>
                  <a:srgbClr val="FFFFFF"/>
                </a:solidFill>
                <a:latin typeface="Ubuntu"/>
                <a:ea typeface="Ubuntu"/>
                <a:cs typeface="Ubuntu"/>
                <a:sym typeface="Ubuntu"/>
              </a:rPr>
              <a:t>Marketing Advice:</a:t>
            </a:r>
            <a:r>
              <a:rPr lang="en" sz="2000">
                <a:solidFill>
                  <a:srgbClr val="FFFFFF"/>
                </a:solidFill>
                <a:latin typeface="Ubuntu"/>
                <a:ea typeface="Ubuntu"/>
                <a:cs typeface="Ubuntu"/>
                <a:sym typeface="Ubuntu"/>
              </a:rPr>
              <a:t> </a:t>
            </a:r>
            <a:r>
              <a:rPr lang="en" sz="2000">
                <a:solidFill>
                  <a:srgbClr val="FFFFFF"/>
                </a:solidFill>
                <a:latin typeface="Ubuntu"/>
                <a:ea typeface="Ubuntu"/>
                <a:cs typeface="Ubuntu"/>
                <a:sym typeface="Ubuntu"/>
                <a:hlinkClick r:id="rId3"/>
              </a:rPr>
              <a:t>r/marketing</a:t>
            </a:r>
            <a:r>
              <a:rPr lang="en" sz="2000">
                <a:solidFill>
                  <a:srgbClr val="FFFFFF"/>
                </a:solidFill>
                <a:latin typeface="Ubuntu"/>
                <a:ea typeface="Ubuntu"/>
                <a:cs typeface="Ubuntu"/>
                <a:sym typeface="Ubuntu"/>
              </a:rPr>
              <a:t>, </a:t>
            </a:r>
            <a:r>
              <a:rPr lang="en" sz="2000">
                <a:solidFill>
                  <a:srgbClr val="FFFFFF"/>
                </a:solidFill>
                <a:latin typeface="Ubuntu"/>
                <a:ea typeface="Ubuntu"/>
                <a:cs typeface="Ubuntu"/>
                <a:sym typeface="Ubuntu"/>
                <a:hlinkClick r:id="rId4"/>
              </a:rPr>
              <a:t>r/seo</a:t>
            </a:r>
            <a:r>
              <a:rPr lang="en" sz="2000">
                <a:solidFill>
                  <a:srgbClr val="FFFFFF"/>
                </a:solidFill>
                <a:latin typeface="Ubuntu"/>
                <a:ea typeface="Ubuntu"/>
                <a:cs typeface="Ubuntu"/>
                <a:sym typeface="Ubuntu"/>
              </a:rPr>
              <a:t>, </a:t>
            </a:r>
            <a:r>
              <a:rPr lang="en" sz="2000">
                <a:solidFill>
                  <a:srgbClr val="FFFFFF"/>
                </a:solidFill>
                <a:latin typeface="Ubuntu"/>
                <a:ea typeface="Ubuntu"/>
                <a:cs typeface="Ubuntu"/>
                <a:sym typeface="Ubuntu"/>
                <a:hlinkClick r:id="rId5"/>
              </a:rPr>
              <a:t>r/bigseo</a:t>
            </a:r>
            <a:r>
              <a:rPr lang="en" sz="2000">
                <a:solidFill>
                  <a:srgbClr val="FFFFFF"/>
                </a:solidFill>
                <a:latin typeface="Ubuntu"/>
                <a:ea typeface="Ubuntu"/>
                <a:cs typeface="Ubuntu"/>
                <a:sym typeface="Ubuntu"/>
              </a:rPr>
              <a:t>, and </a:t>
            </a:r>
            <a:r>
              <a:rPr lang="en" sz="2000">
                <a:solidFill>
                  <a:srgbClr val="FFFFFF"/>
                </a:solidFill>
                <a:latin typeface="Ubuntu"/>
                <a:ea typeface="Ubuntu"/>
                <a:cs typeface="Ubuntu"/>
                <a:sym typeface="Ubuntu"/>
                <a:hlinkClick r:id="rId6"/>
              </a:rPr>
              <a:t>r/askmarketing</a:t>
            </a:r>
          </a:p>
          <a:p>
            <a:pPr lvl="0" rtl="0">
              <a:lnSpc>
                <a:spcPct val="150000"/>
              </a:lnSpc>
              <a:spcBef>
                <a:spcPts val="0"/>
              </a:spcBef>
              <a:spcAft>
                <a:spcPts val="1400"/>
              </a:spcAft>
              <a:buClr>
                <a:schemeClr val="dk1"/>
              </a:buClr>
              <a:buSzPct val="55000"/>
              <a:buFont typeface="Arial"/>
              <a:buNone/>
            </a:pPr>
            <a:r>
              <a:rPr b="1" lang="en" sz="2000">
                <a:solidFill>
                  <a:srgbClr val="FFFFFF"/>
                </a:solidFill>
                <a:latin typeface="Ubuntu"/>
                <a:ea typeface="Ubuntu"/>
                <a:cs typeface="Ubuntu"/>
                <a:sym typeface="Ubuntu"/>
              </a:rPr>
              <a:t>Technical Advice:</a:t>
            </a:r>
            <a:r>
              <a:rPr lang="en" sz="2000">
                <a:solidFill>
                  <a:srgbClr val="FFFFFF"/>
                </a:solidFill>
                <a:latin typeface="Ubuntu"/>
                <a:ea typeface="Ubuntu"/>
                <a:cs typeface="Ubuntu"/>
                <a:sym typeface="Ubuntu"/>
              </a:rPr>
              <a:t> </a:t>
            </a:r>
            <a:r>
              <a:rPr lang="en" sz="2000">
                <a:solidFill>
                  <a:srgbClr val="FFFFFF"/>
                </a:solidFill>
                <a:latin typeface="Ubuntu"/>
                <a:ea typeface="Ubuntu"/>
                <a:cs typeface="Ubuntu"/>
                <a:sym typeface="Ubuntu"/>
                <a:hlinkClick r:id="rId7"/>
              </a:rPr>
              <a:t>r/wordpress</a:t>
            </a:r>
            <a:r>
              <a:rPr lang="en" sz="2000">
                <a:solidFill>
                  <a:srgbClr val="FFFFFF"/>
                </a:solidFill>
                <a:latin typeface="Ubuntu"/>
                <a:ea typeface="Ubuntu"/>
                <a:cs typeface="Ubuntu"/>
                <a:sym typeface="Ubuntu"/>
              </a:rPr>
              <a:t>,  </a:t>
            </a:r>
            <a:r>
              <a:rPr lang="en" sz="2000">
                <a:solidFill>
                  <a:srgbClr val="FFFFFF"/>
                </a:solidFill>
                <a:latin typeface="Ubuntu"/>
                <a:ea typeface="Ubuntu"/>
                <a:cs typeface="Ubuntu"/>
                <a:sym typeface="Ubuntu"/>
                <a:hlinkClick r:id="rId8"/>
              </a:rPr>
              <a:t>r/iosprogramming</a:t>
            </a:r>
            <a:r>
              <a:rPr lang="en" sz="2000">
                <a:solidFill>
                  <a:srgbClr val="FFFFFF"/>
                </a:solidFill>
                <a:latin typeface="Ubuntu"/>
                <a:ea typeface="Ubuntu"/>
                <a:cs typeface="Ubuntu"/>
                <a:sym typeface="Ubuntu"/>
              </a:rPr>
              <a:t>,  and </a:t>
            </a:r>
            <a:r>
              <a:rPr lang="en" sz="2000">
                <a:solidFill>
                  <a:srgbClr val="FFFFFF"/>
                </a:solidFill>
                <a:latin typeface="Ubuntu"/>
                <a:ea typeface="Ubuntu"/>
                <a:cs typeface="Ubuntu"/>
                <a:sym typeface="Ubuntu"/>
                <a:hlinkClick r:id="rId9"/>
              </a:rPr>
              <a:t>r/androiddev</a:t>
            </a:r>
          </a:p>
          <a:p>
            <a:pPr lvl="0" rtl="0">
              <a:lnSpc>
                <a:spcPct val="150000"/>
              </a:lnSpc>
              <a:spcBef>
                <a:spcPts val="0"/>
              </a:spcBef>
              <a:spcAft>
                <a:spcPts val="1400"/>
              </a:spcAft>
              <a:buClr>
                <a:schemeClr val="dk1"/>
              </a:buClr>
              <a:buSzPct val="55000"/>
              <a:buFont typeface="Arial"/>
              <a:buNone/>
            </a:pPr>
            <a:r>
              <a:rPr b="1" lang="en" sz="2000">
                <a:solidFill>
                  <a:srgbClr val="FFFFFF"/>
                </a:solidFill>
                <a:latin typeface="Ubuntu"/>
                <a:ea typeface="Ubuntu"/>
                <a:cs typeface="Ubuntu"/>
                <a:sym typeface="Ubuntu"/>
              </a:rPr>
              <a:t>Learning:</a:t>
            </a:r>
            <a:r>
              <a:rPr lang="en" sz="2000">
                <a:solidFill>
                  <a:srgbClr val="FFFFFF"/>
                </a:solidFill>
                <a:latin typeface="Ubuntu"/>
                <a:ea typeface="Ubuntu"/>
                <a:cs typeface="Ubuntu"/>
                <a:sym typeface="Ubuntu"/>
              </a:rPr>
              <a:t> </a:t>
            </a:r>
            <a:r>
              <a:rPr lang="en" sz="2000">
                <a:solidFill>
                  <a:srgbClr val="FFFFFF"/>
                </a:solidFill>
                <a:latin typeface="Ubuntu"/>
                <a:ea typeface="Ubuntu"/>
                <a:cs typeface="Ubuntu"/>
                <a:sym typeface="Ubuntu"/>
                <a:hlinkClick r:id="rId10"/>
              </a:rPr>
              <a:t>r/learnprogramming</a:t>
            </a:r>
          </a:p>
          <a:p>
            <a:pPr lvl="0">
              <a:spcBef>
                <a:spcPts val="0"/>
              </a:spcBef>
              <a:buClr>
                <a:schemeClr val="dk1"/>
              </a:buClr>
              <a:buSzPct val="55000"/>
              <a:buFont typeface="Arial"/>
              <a:buNone/>
            </a:pPr>
            <a:r>
              <a:t/>
            </a:r>
            <a:endParaRPr sz="2000">
              <a:solidFill>
                <a:srgbClr val="FFFFFF"/>
              </a:solidFill>
              <a:latin typeface="Ubuntu"/>
              <a:ea typeface="Ubuntu"/>
              <a:cs typeface="Ubuntu"/>
              <a:sym typeface="Ubuntu"/>
            </a:endParaRPr>
          </a:p>
        </p:txBody>
      </p:sp>
      <p:pic>
        <p:nvPicPr>
          <p:cNvPr id="1004" name="Shape 1004"/>
          <p:cNvPicPr preferRelativeResize="0"/>
          <p:nvPr/>
        </p:nvPicPr>
        <p:blipFill>
          <a:blip r:embed="rId11">
            <a:alphaModFix/>
          </a:blip>
          <a:stretch>
            <a:fillRect/>
          </a:stretch>
        </p:blipFill>
        <p:spPr>
          <a:xfrm>
            <a:off x="7457400" y="205975"/>
            <a:ext cx="1439899" cy="2008274"/>
          </a:xfrm>
          <a:prstGeom prst="rect">
            <a:avLst/>
          </a:prstGeom>
          <a:noFill/>
          <a:ln>
            <a:noFill/>
          </a:ln>
        </p:spPr>
      </p:pic>
      <p:pic>
        <p:nvPicPr>
          <p:cNvPr id="1005" name="Shape 1005"/>
          <p:cNvPicPr preferRelativeResize="0"/>
          <p:nvPr/>
        </p:nvPicPr>
        <p:blipFill>
          <a:blip r:embed="rId12">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sp>
        <p:nvSpPr>
          <p:cNvPr id="1010" name="Shape 1010"/>
          <p:cNvSpPr txBox="1"/>
          <p:nvPr>
            <p:ph type="title"/>
          </p:nvPr>
        </p:nvSpPr>
        <p:spPr>
          <a:xfrm>
            <a:off x="457200" y="20597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Businesses who may need social news</a:t>
            </a:r>
          </a:p>
        </p:txBody>
      </p:sp>
      <p:sp>
        <p:nvSpPr>
          <p:cNvPr id="1011" name="Shape 1011"/>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Font typeface="Ubuntu"/>
              <a:buChar char="-"/>
            </a:pPr>
            <a:r>
              <a:rPr lang="en">
                <a:latin typeface="Ubuntu"/>
                <a:ea typeface="Ubuntu"/>
                <a:cs typeface="Ubuntu"/>
                <a:sym typeface="Ubuntu"/>
              </a:rPr>
              <a:t>Anything where “tech” feedback is important</a:t>
            </a:r>
          </a:p>
          <a:p>
            <a:pPr indent="-228600" lvl="0" marL="457200" rtl="0">
              <a:spcBef>
                <a:spcPts val="0"/>
              </a:spcBef>
              <a:buFont typeface="Ubuntu"/>
              <a:buChar char="-"/>
            </a:pPr>
            <a:r>
              <a:rPr lang="en">
                <a:latin typeface="Ubuntu"/>
                <a:ea typeface="Ubuntu"/>
                <a:cs typeface="Ubuntu"/>
                <a:sym typeface="Ubuntu"/>
              </a:rPr>
              <a:t>Anything where techy early adopters are important</a:t>
            </a:r>
          </a:p>
          <a:p>
            <a:pPr indent="-228600" lvl="0" marL="457200" rtl="0">
              <a:spcBef>
                <a:spcPts val="0"/>
              </a:spcBef>
              <a:buFont typeface="Ubuntu"/>
              <a:buChar char="-"/>
            </a:pPr>
            <a:r>
              <a:rPr lang="en">
                <a:latin typeface="Ubuntu"/>
                <a:ea typeface="Ubuntu"/>
                <a:cs typeface="Ubuntu"/>
                <a:sym typeface="Ubuntu"/>
              </a:rPr>
              <a:t>Apps/Software/Platforms looking to get a large (as in tens of thousands) userbase can seed initial users here</a:t>
            </a:r>
          </a:p>
        </p:txBody>
      </p:sp>
      <p:pic>
        <p:nvPicPr>
          <p:cNvPr id="1012" name="Shape 1012"/>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6" name="Shape 1016"/>
        <p:cNvGrpSpPr/>
        <p:nvPr/>
      </p:nvGrpSpPr>
      <p:grpSpPr>
        <a:xfrm>
          <a:off x="0" y="0"/>
          <a:ext cx="0" cy="0"/>
          <a:chOff x="0" y="0"/>
          <a:chExt cx="0" cy="0"/>
        </a:xfrm>
      </p:grpSpPr>
      <p:sp>
        <p:nvSpPr>
          <p:cNvPr id="1017" name="Shape 1017"/>
          <p:cNvSpPr txBox="1"/>
          <p:nvPr>
            <p:ph type="title"/>
          </p:nvPr>
        </p:nvSpPr>
        <p:spPr>
          <a:xfrm>
            <a:off x="457200" y="20597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Snapchat, Periscope, WhatsApp</a:t>
            </a:r>
          </a:p>
        </p:txBody>
      </p:sp>
      <p:sp>
        <p:nvSpPr>
          <p:cNvPr id="1018" name="Shape 1018"/>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b="1" lang="en" u="sng">
                <a:latin typeface="Ubuntu"/>
                <a:ea typeface="Ubuntu"/>
                <a:cs typeface="Ubuntu"/>
                <a:sym typeface="Ubuntu"/>
              </a:rPr>
              <a:t>Periscope:</a:t>
            </a:r>
            <a:r>
              <a:rPr lang="en">
                <a:latin typeface="Ubuntu"/>
                <a:ea typeface="Ubuntu"/>
                <a:cs typeface="Ubuntu"/>
                <a:sym typeface="Ubuntu"/>
              </a:rPr>
              <a:t> Getting very important if your company is your personal brand: Download </a:t>
            </a:r>
            <a:r>
              <a:rPr lang="en" u="sng">
                <a:solidFill>
                  <a:schemeClr val="hlink"/>
                </a:solidFill>
                <a:latin typeface="Ubuntu"/>
                <a:ea typeface="Ubuntu"/>
                <a:cs typeface="Ubuntu"/>
                <a:sym typeface="Ubuntu"/>
                <a:hlinkClick r:id="rId3"/>
              </a:rPr>
              <a:t>this</a:t>
            </a:r>
          </a:p>
          <a:p>
            <a:pPr lvl="0" rtl="0">
              <a:spcBef>
                <a:spcPts val="0"/>
              </a:spcBef>
              <a:buNone/>
            </a:pPr>
            <a:r>
              <a:rPr b="1" lang="en" u="sng">
                <a:latin typeface="Ubuntu"/>
                <a:ea typeface="Ubuntu"/>
                <a:cs typeface="Ubuntu"/>
                <a:sym typeface="Ubuntu"/>
              </a:rPr>
              <a:t>Snapchat:</a:t>
            </a:r>
            <a:r>
              <a:rPr lang="en">
                <a:latin typeface="Ubuntu"/>
                <a:ea typeface="Ubuntu"/>
                <a:cs typeface="Ubuntu"/>
                <a:sym typeface="Ubuntu"/>
              </a:rPr>
              <a:t> Great for real-life event promotions and flash sales/youth brands. ROI questionable</a:t>
            </a:r>
          </a:p>
          <a:p>
            <a:pPr lvl="0" rtl="0">
              <a:spcBef>
                <a:spcPts val="0"/>
              </a:spcBef>
              <a:buNone/>
            </a:pPr>
            <a:r>
              <a:rPr b="1" lang="en" u="sng">
                <a:latin typeface="Ubuntu"/>
                <a:ea typeface="Ubuntu"/>
                <a:cs typeface="Ubuntu"/>
                <a:sym typeface="Ubuntu"/>
              </a:rPr>
              <a:t>WhatsApp:</a:t>
            </a:r>
            <a:r>
              <a:rPr lang="en">
                <a:latin typeface="Ubuntu"/>
                <a:ea typeface="Ubuntu"/>
                <a:cs typeface="Ubuntu"/>
                <a:sym typeface="Ubuntu"/>
              </a:rPr>
              <a:t> If you can live with yourself</a:t>
            </a:r>
          </a:p>
        </p:txBody>
      </p:sp>
      <p:pic>
        <p:nvPicPr>
          <p:cNvPr id="1019" name="Shape 1019"/>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171" name="Shape 171"/>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golden rules of growth</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t/>
            </a:r>
            <a:endParaRPr b="1" sz="1800">
              <a:solidFill>
                <a:srgbClr val="FFFFFF"/>
              </a:solidFill>
              <a:latin typeface="Ubuntu"/>
              <a:ea typeface="Ubuntu"/>
              <a:cs typeface="Ubuntu"/>
              <a:sym typeface="Ubuntu"/>
            </a:endParaRPr>
          </a:p>
          <a:p>
            <a:pPr indent="-533400" lvl="0" marL="457200" rtl="0">
              <a:spcBef>
                <a:spcPts val="0"/>
              </a:spcBef>
              <a:buClr>
                <a:srgbClr val="FFFFFF"/>
              </a:buClr>
              <a:buSzPct val="100000"/>
              <a:buFont typeface="Ubuntu"/>
              <a:buChar char="-"/>
            </a:pPr>
            <a:r>
              <a:rPr b="1" lang="en" sz="4800">
                <a:solidFill>
                  <a:srgbClr val="FFFFFF"/>
                </a:solidFill>
                <a:latin typeface="Ubuntu"/>
                <a:ea typeface="Ubuntu"/>
                <a:cs typeface="Ubuntu"/>
                <a:sym typeface="Ubuntu"/>
              </a:rPr>
              <a:t>Scalable</a:t>
            </a:r>
          </a:p>
          <a:p>
            <a:pPr lvl="0" rtl="0" algn="l">
              <a:spcBef>
                <a:spcPts val="0"/>
              </a:spcBef>
              <a:buNone/>
            </a:pPr>
            <a:r>
              <a:t/>
            </a:r>
            <a:endParaRPr b="1" sz="48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172" name="Shape 172"/>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173" name="Shape 173"/>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fade/>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3" name="Shape 1023"/>
        <p:cNvGrpSpPr/>
        <p:nvPr/>
      </p:nvGrpSpPr>
      <p:grpSpPr>
        <a:xfrm>
          <a:off x="0" y="0"/>
          <a:ext cx="0" cy="0"/>
          <a:chOff x="0" y="0"/>
          <a:chExt cx="0" cy="0"/>
        </a:xfrm>
      </p:grpSpPr>
      <p:sp>
        <p:nvSpPr>
          <p:cNvPr id="1024" name="Shape 1024"/>
          <p:cNvSpPr txBox="1"/>
          <p:nvPr>
            <p:ph type="title"/>
          </p:nvPr>
        </p:nvSpPr>
        <p:spPr>
          <a:xfrm>
            <a:off x="426000" y="0"/>
            <a:ext cx="8749199" cy="857400"/>
          </a:xfrm>
          <a:prstGeom prst="rect">
            <a:avLst/>
          </a:prstGeom>
        </p:spPr>
        <p:txBody>
          <a:bodyPr anchorCtr="0" anchor="b" bIns="91425" lIns="91425" rIns="91425" tIns="91425">
            <a:noAutofit/>
          </a:bodyPr>
          <a:lstStyle/>
          <a:p>
            <a:pPr lvl="0" rtl="0">
              <a:spcBef>
                <a:spcPts val="0"/>
              </a:spcBef>
              <a:buNone/>
            </a:pPr>
            <a:r>
              <a:rPr lang="en" sz="3400">
                <a:latin typeface="Ubuntu"/>
                <a:ea typeface="Ubuntu"/>
                <a:cs typeface="Ubuntu"/>
                <a:sym typeface="Ubuntu"/>
              </a:rPr>
              <a:t>Social media level complete? Questions?</a:t>
            </a:r>
          </a:p>
        </p:txBody>
      </p:sp>
      <p:sp>
        <p:nvSpPr>
          <p:cNvPr id="1025" name="Shape 1025"/>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1026" name="Shape 1026"/>
          <p:cNvPicPr preferRelativeResize="0"/>
          <p:nvPr/>
        </p:nvPicPr>
        <p:blipFill>
          <a:blip r:embed="rId3">
            <a:alphaModFix/>
          </a:blip>
          <a:stretch>
            <a:fillRect/>
          </a:stretch>
        </p:blipFill>
        <p:spPr>
          <a:xfrm>
            <a:off x="1468387" y="790562"/>
            <a:ext cx="6029325" cy="4352925"/>
          </a:xfrm>
          <a:prstGeom prst="rect">
            <a:avLst/>
          </a:prstGeom>
          <a:noFill/>
          <a:ln>
            <a:noFill/>
          </a:ln>
        </p:spPr>
      </p:pic>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0" name="Shape 1030"/>
        <p:cNvGrpSpPr/>
        <p:nvPr/>
      </p:nvGrpSpPr>
      <p:grpSpPr>
        <a:xfrm>
          <a:off x="0" y="0"/>
          <a:ext cx="0" cy="0"/>
          <a:chOff x="0" y="0"/>
          <a:chExt cx="0" cy="0"/>
        </a:xfrm>
      </p:grpSpPr>
      <p:sp>
        <p:nvSpPr>
          <p:cNvPr id="1031" name="Shape 103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1032" name="Shape 103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033" name="Shape 1033"/>
          <p:cNvPicPr preferRelativeResize="0"/>
          <p:nvPr/>
        </p:nvPicPr>
        <p:blipFill>
          <a:blip r:embed="rId3">
            <a:alphaModFix/>
          </a:blip>
          <a:stretch>
            <a:fillRect/>
          </a:stretch>
        </p:blipFill>
        <p:spPr>
          <a:xfrm>
            <a:off x="457200" y="205975"/>
            <a:ext cx="7604243" cy="4719875"/>
          </a:xfrm>
          <a:prstGeom prst="rect">
            <a:avLst/>
          </a:prstGeom>
          <a:noFill/>
          <a:ln>
            <a:noFill/>
          </a:ln>
        </p:spPr>
      </p:pic>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7" name="Shape 1037"/>
        <p:cNvGrpSpPr/>
        <p:nvPr/>
      </p:nvGrpSpPr>
      <p:grpSpPr>
        <a:xfrm>
          <a:off x="0" y="0"/>
          <a:ext cx="0" cy="0"/>
          <a:chOff x="0" y="0"/>
          <a:chExt cx="0" cy="0"/>
        </a:xfrm>
      </p:grpSpPr>
      <p:sp>
        <p:nvSpPr>
          <p:cNvPr id="1038" name="Shape 1038"/>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 </a:t>
            </a:r>
          </a:p>
        </p:txBody>
      </p:sp>
      <p:sp>
        <p:nvSpPr>
          <p:cNvPr id="1039" name="Shape 103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040" name="Shape 1040"/>
          <p:cNvPicPr preferRelativeResize="0"/>
          <p:nvPr/>
        </p:nvPicPr>
        <p:blipFill>
          <a:blip r:embed="rId3">
            <a:alphaModFix/>
          </a:blip>
          <a:stretch>
            <a:fillRect/>
          </a:stretch>
        </p:blipFill>
        <p:spPr>
          <a:xfrm>
            <a:off x="1267987" y="205975"/>
            <a:ext cx="7252225" cy="4485550"/>
          </a:xfrm>
          <a:prstGeom prst="rect">
            <a:avLst/>
          </a:prstGeom>
          <a:noFill/>
          <a:ln>
            <a:noFill/>
          </a:ln>
        </p:spPr>
      </p:pic>
      <p:pic>
        <p:nvPicPr>
          <p:cNvPr id="1041" name="Shape 1041"/>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5" name="Shape 1045"/>
        <p:cNvGrpSpPr/>
        <p:nvPr/>
      </p:nvGrpSpPr>
      <p:grpSpPr>
        <a:xfrm>
          <a:off x="0" y="0"/>
          <a:ext cx="0" cy="0"/>
          <a:chOff x="0" y="0"/>
          <a:chExt cx="0" cy="0"/>
        </a:xfrm>
      </p:grpSpPr>
      <p:sp>
        <p:nvSpPr>
          <p:cNvPr id="1046" name="Shape 1046"/>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1047" name="Shape 104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048" name="Shape 1048"/>
          <p:cNvPicPr preferRelativeResize="0"/>
          <p:nvPr/>
        </p:nvPicPr>
        <p:blipFill>
          <a:blip r:embed="rId3">
            <a:alphaModFix/>
          </a:blip>
          <a:stretch>
            <a:fillRect/>
          </a:stretch>
        </p:blipFill>
        <p:spPr>
          <a:xfrm>
            <a:off x="1071459" y="0"/>
            <a:ext cx="7001081" cy="5143500"/>
          </a:xfrm>
          <a:prstGeom prst="rect">
            <a:avLst/>
          </a:prstGeom>
          <a:noFill/>
          <a:ln>
            <a:noFill/>
          </a:ln>
        </p:spPr>
      </p:pic>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2" name="Shape 1052"/>
        <p:cNvGrpSpPr/>
        <p:nvPr/>
      </p:nvGrpSpPr>
      <p:grpSpPr>
        <a:xfrm>
          <a:off x="0" y="0"/>
          <a:ext cx="0" cy="0"/>
          <a:chOff x="0" y="0"/>
          <a:chExt cx="0" cy="0"/>
        </a:xfrm>
      </p:grpSpPr>
      <p:sp>
        <p:nvSpPr>
          <p:cNvPr id="1053" name="Shape 1053"/>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1054" name="Shape 105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055" name="Shape 1055"/>
          <p:cNvPicPr preferRelativeResize="0"/>
          <p:nvPr/>
        </p:nvPicPr>
        <p:blipFill>
          <a:blip r:embed="rId3">
            <a:alphaModFix/>
          </a:blip>
          <a:stretch>
            <a:fillRect/>
          </a:stretch>
        </p:blipFill>
        <p:spPr>
          <a:xfrm>
            <a:off x="967250" y="122250"/>
            <a:ext cx="6388801" cy="5021250"/>
          </a:xfrm>
          <a:prstGeom prst="rect">
            <a:avLst/>
          </a:prstGeom>
          <a:noFill/>
          <a:ln>
            <a:noFill/>
          </a:ln>
        </p:spPr>
      </p:pic>
      <p:pic>
        <p:nvPicPr>
          <p:cNvPr id="1056" name="Shape 1056"/>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0" name="Shape 1060"/>
        <p:cNvGrpSpPr/>
        <p:nvPr/>
      </p:nvGrpSpPr>
      <p:grpSpPr>
        <a:xfrm>
          <a:off x="0" y="0"/>
          <a:ext cx="0" cy="0"/>
          <a:chOff x="0" y="0"/>
          <a:chExt cx="0" cy="0"/>
        </a:xfrm>
      </p:grpSpPr>
      <p:sp>
        <p:nvSpPr>
          <p:cNvPr id="1061" name="Shape 106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 </a:t>
            </a:r>
          </a:p>
        </p:txBody>
      </p:sp>
      <p:sp>
        <p:nvSpPr>
          <p:cNvPr id="1062" name="Shape 106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063" name="Shape 1063"/>
          <p:cNvPicPr preferRelativeResize="0"/>
          <p:nvPr/>
        </p:nvPicPr>
        <p:blipFill>
          <a:blip r:embed="rId3">
            <a:alphaModFix/>
          </a:blip>
          <a:stretch>
            <a:fillRect/>
          </a:stretch>
        </p:blipFill>
        <p:spPr>
          <a:xfrm>
            <a:off x="654625" y="967675"/>
            <a:ext cx="7680677" cy="3725700"/>
          </a:xfrm>
          <a:prstGeom prst="rect">
            <a:avLst/>
          </a:prstGeom>
          <a:noFill/>
          <a:ln>
            <a:noFill/>
          </a:ln>
        </p:spPr>
      </p:pic>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7" name="Shape 1067"/>
        <p:cNvGrpSpPr/>
        <p:nvPr/>
      </p:nvGrpSpPr>
      <p:grpSpPr>
        <a:xfrm>
          <a:off x="0" y="0"/>
          <a:ext cx="0" cy="0"/>
          <a:chOff x="0" y="0"/>
          <a:chExt cx="0" cy="0"/>
        </a:xfrm>
      </p:grpSpPr>
      <p:sp>
        <p:nvSpPr>
          <p:cNvPr id="1068" name="Shape 1068"/>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1069" name="Shape 106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070" name="Shape 1070"/>
          <p:cNvPicPr preferRelativeResize="0"/>
          <p:nvPr/>
        </p:nvPicPr>
        <p:blipFill>
          <a:blip r:embed="rId3">
            <a:alphaModFix/>
          </a:blip>
          <a:stretch>
            <a:fillRect/>
          </a:stretch>
        </p:blipFill>
        <p:spPr>
          <a:xfrm>
            <a:off x="1592725" y="205975"/>
            <a:ext cx="5719935" cy="4937524"/>
          </a:xfrm>
          <a:prstGeom prst="rect">
            <a:avLst/>
          </a:prstGeom>
          <a:noFill/>
          <a:ln>
            <a:noFill/>
          </a:ln>
        </p:spPr>
      </p:pic>
      <p:pic>
        <p:nvPicPr>
          <p:cNvPr id="1071" name="Shape 1071"/>
          <p:cNvPicPr preferRelativeResize="0"/>
          <p:nvPr/>
        </p:nvPicPr>
        <p:blipFill>
          <a:blip r:embed="rId4">
            <a:alphaModFix/>
          </a:blip>
          <a:stretch>
            <a:fillRect/>
          </a:stretch>
        </p:blipFill>
        <p:spPr>
          <a:xfrm>
            <a:off x="3416075" y="1046062"/>
            <a:ext cx="3804350" cy="3051375"/>
          </a:xfrm>
          <a:prstGeom prst="rect">
            <a:avLst/>
          </a:prstGeom>
          <a:noFill/>
          <a:ln>
            <a:noFill/>
          </a:ln>
        </p:spPr>
      </p:pic>
      <p:pic>
        <p:nvPicPr>
          <p:cNvPr id="1072" name="Shape 1072"/>
          <p:cNvPicPr preferRelativeResize="0"/>
          <p:nvPr/>
        </p:nvPicPr>
        <p:blipFill>
          <a:blip r:embed="rId5">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6" name="Shape 1076"/>
        <p:cNvGrpSpPr/>
        <p:nvPr/>
      </p:nvGrpSpPr>
      <p:grpSpPr>
        <a:xfrm>
          <a:off x="0" y="0"/>
          <a:ext cx="0" cy="0"/>
          <a:chOff x="0" y="0"/>
          <a:chExt cx="0" cy="0"/>
        </a:xfrm>
      </p:grpSpPr>
      <p:sp>
        <p:nvSpPr>
          <p:cNvPr id="1077" name="Shape 1077"/>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1078" name="Shape 107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079" name="Shape 1079"/>
          <p:cNvPicPr preferRelativeResize="0"/>
          <p:nvPr/>
        </p:nvPicPr>
        <p:blipFill>
          <a:blip r:embed="rId3">
            <a:alphaModFix/>
          </a:blip>
          <a:stretch>
            <a:fillRect/>
          </a:stretch>
        </p:blipFill>
        <p:spPr>
          <a:xfrm>
            <a:off x="1315300" y="146500"/>
            <a:ext cx="6250800" cy="4936149"/>
          </a:xfrm>
          <a:prstGeom prst="rect">
            <a:avLst/>
          </a:prstGeom>
          <a:noFill/>
          <a:ln>
            <a:noFill/>
          </a:ln>
        </p:spPr>
      </p:pic>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3" name="Shape 1083"/>
        <p:cNvGrpSpPr/>
        <p:nvPr/>
      </p:nvGrpSpPr>
      <p:grpSpPr>
        <a:xfrm>
          <a:off x="0" y="0"/>
          <a:ext cx="0" cy="0"/>
          <a:chOff x="0" y="0"/>
          <a:chExt cx="0" cy="0"/>
        </a:xfrm>
      </p:grpSpPr>
      <p:sp>
        <p:nvSpPr>
          <p:cNvPr id="1084" name="Shape 1084"/>
          <p:cNvSpPr txBox="1"/>
          <p:nvPr>
            <p:ph type="title"/>
          </p:nvPr>
        </p:nvSpPr>
        <p:spPr>
          <a:xfrm>
            <a:off x="426000" y="40622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Here comes a new challenger!</a:t>
            </a:r>
          </a:p>
          <a:p>
            <a:pPr lvl="0" rtl="0">
              <a:spcBef>
                <a:spcPts val="0"/>
              </a:spcBef>
              <a:buNone/>
            </a:pPr>
            <a:r>
              <a:rPr lang="en" sz="3000" u="sng">
                <a:solidFill>
                  <a:schemeClr val="hlink"/>
                </a:solidFill>
                <a:latin typeface="Ubuntu"/>
                <a:ea typeface="Ubuntu"/>
                <a:cs typeface="Ubuntu"/>
                <a:sym typeface="Ubuntu"/>
                <a:hlinkClick r:id="rId3"/>
              </a:rPr>
              <a:t>Meetedgar.com</a:t>
            </a:r>
            <a:r>
              <a:rPr lang="en" sz="3000">
                <a:latin typeface="Ubuntu"/>
                <a:ea typeface="Ubuntu"/>
                <a:cs typeface="Ubuntu"/>
                <a:sym typeface="Ubuntu"/>
              </a:rPr>
              <a:t> &amp; Smarterqueue loop updates </a:t>
            </a:r>
          </a:p>
        </p:txBody>
      </p:sp>
      <p:sp>
        <p:nvSpPr>
          <p:cNvPr id="1085" name="Shape 1085"/>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1086" name="Shape 1086"/>
          <p:cNvPicPr preferRelativeResize="0"/>
          <p:nvPr/>
        </p:nvPicPr>
        <p:blipFill>
          <a:blip r:embed="rId4">
            <a:alphaModFix/>
          </a:blip>
          <a:stretch>
            <a:fillRect/>
          </a:stretch>
        </p:blipFill>
        <p:spPr>
          <a:xfrm>
            <a:off x="47625" y="1438275"/>
            <a:ext cx="9048750" cy="2266950"/>
          </a:xfrm>
          <a:prstGeom prst="rect">
            <a:avLst/>
          </a:prstGeom>
          <a:noFill/>
          <a:ln>
            <a:noFill/>
          </a:ln>
        </p:spPr>
      </p:pic>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0" name="Shape 1090"/>
        <p:cNvGrpSpPr/>
        <p:nvPr/>
      </p:nvGrpSpPr>
      <p:grpSpPr>
        <a:xfrm>
          <a:off x="0" y="0"/>
          <a:ext cx="0" cy="0"/>
          <a:chOff x="0" y="0"/>
          <a:chExt cx="0" cy="0"/>
        </a:xfrm>
      </p:grpSpPr>
      <p:sp>
        <p:nvSpPr>
          <p:cNvPr id="1091" name="Shape 1091"/>
          <p:cNvSpPr txBox="1"/>
          <p:nvPr>
            <p:ph type="title"/>
          </p:nvPr>
        </p:nvSpPr>
        <p:spPr>
          <a:xfrm>
            <a:off x="457200" y="205975"/>
            <a:ext cx="8686800" cy="857400"/>
          </a:xfrm>
          <a:prstGeom prst="rect">
            <a:avLst/>
          </a:prstGeom>
        </p:spPr>
        <p:txBody>
          <a:bodyPr anchorCtr="0" anchor="b" bIns="91425" lIns="91425" rIns="91425" tIns="91425">
            <a:noAutofit/>
          </a:bodyPr>
          <a:lstStyle/>
          <a:p>
            <a:pPr lvl="0">
              <a:spcBef>
                <a:spcPts val="0"/>
              </a:spcBef>
              <a:buNone/>
            </a:pPr>
            <a:r>
              <a:rPr lang="en" sz="3200">
                <a:latin typeface="Ubuntu"/>
                <a:ea typeface="Ubuntu"/>
                <a:cs typeface="Ubuntu"/>
                <a:sym typeface="Ubuntu"/>
              </a:rPr>
              <a:t>SEO is not dead - it just smells funny</a:t>
            </a:r>
          </a:p>
        </p:txBody>
      </p:sp>
      <p:sp>
        <p:nvSpPr>
          <p:cNvPr id="1092" name="Shape 1092"/>
          <p:cNvSpPr txBox="1"/>
          <p:nvPr>
            <p:ph idx="1" type="body"/>
          </p:nvPr>
        </p:nvSpPr>
        <p:spPr>
          <a:xfrm>
            <a:off x="457200" y="1015850"/>
            <a:ext cx="8229600" cy="3725699"/>
          </a:xfrm>
          <a:prstGeom prst="rect">
            <a:avLst/>
          </a:prstGeom>
        </p:spPr>
        <p:txBody>
          <a:bodyPr anchorCtr="0" anchor="t" bIns="91425" lIns="91425" rIns="91425" tIns="91425">
            <a:noAutofit/>
          </a:bodyPr>
          <a:lstStyle/>
          <a:p>
            <a:pPr indent="-431800" lvl="0" marL="457200" rtl="0">
              <a:spcBef>
                <a:spcPts val="0"/>
              </a:spcBef>
              <a:buSzPct val="100000"/>
              <a:buFont typeface="Ubuntu"/>
              <a:buAutoNum type="arabicPeriod"/>
            </a:pPr>
            <a:r>
              <a:rPr lang="en" sz="3200"/>
              <a:t>Google’s guide to SEO </a:t>
            </a:r>
            <a:r>
              <a:rPr lang="en" sz="3200" u="sng">
                <a:solidFill>
                  <a:schemeClr val="hlink"/>
                </a:solidFill>
                <a:hlinkClick r:id="rId3"/>
              </a:rPr>
              <a:t>here</a:t>
            </a:r>
          </a:p>
          <a:p>
            <a:pPr lvl="0" rtl="0">
              <a:spcBef>
                <a:spcPts val="0"/>
              </a:spcBef>
              <a:buNone/>
            </a:pPr>
            <a:r>
              <a:rPr lang="en" sz="3200"/>
              <a:t>	MOZ guide to SEO </a:t>
            </a:r>
            <a:r>
              <a:rPr lang="en" sz="3200" u="sng">
                <a:solidFill>
                  <a:schemeClr val="hlink"/>
                </a:solidFill>
                <a:hlinkClick r:id="rId4"/>
              </a:rPr>
              <a:t>here</a:t>
            </a:r>
          </a:p>
          <a:p>
            <a:pPr lvl="0" rtl="0">
              <a:spcBef>
                <a:spcPts val="0"/>
              </a:spcBef>
              <a:buNone/>
            </a:pPr>
            <a:r>
              <a:rPr lang="en" sz="3200"/>
              <a:t>	Slideshare guide </a:t>
            </a:r>
            <a:r>
              <a:rPr lang="en" sz="3200" u="sng">
                <a:solidFill>
                  <a:schemeClr val="hlink"/>
                </a:solidFill>
                <a:hlinkClick r:id="rId5"/>
              </a:rPr>
              <a:t>here</a:t>
            </a:r>
          </a:p>
          <a:p>
            <a:pPr lvl="0" rtl="0">
              <a:spcBef>
                <a:spcPts val="0"/>
              </a:spcBef>
              <a:buNone/>
            </a:pPr>
            <a:r>
              <a:rPr lang="en" sz="3200"/>
              <a:t>2. Site design is critical - Analytics, Webmaster tools, SEO settings</a:t>
            </a:r>
          </a:p>
          <a:p>
            <a:pPr lvl="0" rtl="0">
              <a:spcBef>
                <a:spcPts val="0"/>
              </a:spcBef>
              <a:buNone/>
            </a:pPr>
            <a:r>
              <a:rPr lang="en" sz="3200"/>
              <a:t>3. Find your keywords using </a:t>
            </a:r>
            <a:r>
              <a:rPr lang="en" sz="3200" u="sng">
                <a:solidFill>
                  <a:schemeClr val="hlink"/>
                </a:solidFill>
                <a:hlinkClick r:id="rId6"/>
              </a:rPr>
              <a:t>this</a:t>
            </a:r>
          </a:p>
          <a:p>
            <a:pPr lvl="0" rtl="0">
              <a:spcBef>
                <a:spcPts val="0"/>
              </a:spcBef>
              <a:buNone/>
            </a:pPr>
            <a:r>
              <a:rPr lang="en" sz="3200"/>
              <a:t>4. </a:t>
            </a:r>
            <a:r>
              <a:rPr lang="en" sz="3200">
                <a:latin typeface="Ubuntu"/>
                <a:ea typeface="Ubuntu"/>
                <a:cs typeface="Ubuntu"/>
                <a:sym typeface="Ubuntu"/>
              </a:rPr>
              <a:t>Main 200 signals </a:t>
            </a:r>
            <a:r>
              <a:rPr lang="en" sz="3200" u="sng">
                <a:solidFill>
                  <a:schemeClr val="hlink"/>
                </a:solidFill>
                <a:latin typeface="Ubuntu"/>
                <a:ea typeface="Ubuntu"/>
                <a:cs typeface="Ubuntu"/>
                <a:sym typeface="Ubuntu"/>
                <a:hlinkClick r:id="rId7"/>
              </a:rPr>
              <a:t>here</a:t>
            </a:r>
          </a:p>
          <a:p>
            <a:pPr indent="0" lvl="0" marL="0" rtl="0">
              <a:spcBef>
                <a:spcPts val="0"/>
              </a:spcBef>
              <a:buNone/>
            </a:pPr>
            <a:r>
              <a:t/>
            </a:r>
            <a:endParaRPr sz="3200">
              <a:solidFill>
                <a:srgbClr val="38761D"/>
              </a:solidFill>
              <a:latin typeface="Ubuntu"/>
              <a:ea typeface="Ubuntu"/>
              <a:cs typeface="Ubuntu"/>
              <a:sym typeface="Ubuntu"/>
            </a:endParaRPr>
          </a:p>
          <a:p>
            <a:pPr indent="457200" lvl="0" rtl="0">
              <a:spcBef>
                <a:spcPts val="0"/>
              </a:spcBef>
              <a:buNone/>
            </a:pPr>
            <a:r>
              <a:t/>
            </a:r>
            <a:endParaRPr sz="3200"/>
          </a:p>
          <a:p>
            <a:pPr lvl="0">
              <a:spcBef>
                <a:spcPts val="0"/>
              </a:spcBef>
              <a:buNone/>
            </a:pPr>
            <a:r>
              <a:rPr lang="en" sz="3200"/>
              <a:t>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179" name="Shape 179"/>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golden rules of growth</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t/>
            </a:r>
            <a:endParaRPr b="1" sz="1800">
              <a:solidFill>
                <a:srgbClr val="FFFFFF"/>
              </a:solidFill>
              <a:latin typeface="Ubuntu"/>
              <a:ea typeface="Ubuntu"/>
              <a:cs typeface="Ubuntu"/>
              <a:sym typeface="Ubuntu"/>
            </a:endParaRPr>
          </a:p>
          <a:p>
            <a:pPr indent="-533400" lvl="0" marL="457200" rtl="0">
              <a:spcBef>
                <a:spcPts val="0"/>
              </a:spcBef>
              <a:buClr>
                <a:srgbClr val="FFFFFF"/>
              </a:buClr>
              <a:buSzPct val="100000"/>
              <a:buFont typeface="Ubuntu"/>
              <a:buChar char="-"/>
            </a:pPr>
            <a:r>
              <a:rPr b="1" lang="en" sz="4800">
                <a:solidFill>
                  <a:srgbClr val="FFFFFF"/>
                </a:solidFill>
                <a:latin typeface="Ubuntu"/>
                <a:ea typeface="Ubuntu"/>
                <a:cs typeface="Ubuntu"/>
                <a:sym typeface="Ubuntu"/>
              </a:rPr>
              <a:t>Scalable</a:t>
            </a:r>
          </a:p>
          <a:p>
            <a:pPr indent="-533400" lvl="0" marL="457200" rtl="0">
              <a:spcBef>
                <a:spcPts val="0"/>
              </a:spcBef>
              <a:buClr>
                <a:srgbClr val="FFFFFF"/>
              </a:buClr>
              <a:buSzPct val="100000"/>
              <a:buFont typeface="Ubuntu"/>
              <a:buChar char="-"/>
            </a:pPr>
            <a:r>
              <a:rPr b="1" lang="en" sz="4800">
                <a:solidFill>
                  <a:srgbClr val="FFFFFF"/>
                </a:solidFill>
                <a:latin typeface="Ubuntu"/>
                <a:ea typeface="Ubuntu"/>
                <a:cs typeface="Ubuntu"/>
                <a:sym typeface="Ubuntu"/>
              </a:rPr>
              <a:t>Repeatable</a:t>
            </a:r>
          </a:p>
          <a:p>
            <a:pPr lvl="0" rtl="0">
              <a:spcBef>
                <a:spcPts val="0"/>
              </a:spcBef>
              <a:buNone/>
            </a:pPr>
            <a:r>
              <a:t/>
            </a:r>
            <a:endParaRPr b="1" sz="48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180" name="Shape 180"/>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181" name="Shape 181"/>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fade/>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6" name="Shape 1096"/>
        <p:cNvGrpSpPr/>
        <p:nvPr/>
      </p:nvGrpSpPr>
      <p:grpSpPr>
        <a:xfrm>
          <a:off x="0" y="0"/>
          <a:ext cx="0" cy="0"/>
          <a:chOff x="0" y="0"/>
          <a:chExt cx="0" cy="0"/>
        </a:xfrm>
      </p:grpSpPr>
      <p:sp>
        <p:nvSpPr>
          <p:cNvPr id="1097" name="Shape 1097"/>
          <p:cNvSpPr txBox="1"/>
          <p:nvPr>
            <p:ph type="title"/>
          </p:nvPr>
        </p:nvSpPr>
        <p:spPr>
          <a:xfrm>
            <a:off x="457200" y="205975"/>
            <a:ext cx="8686800" cy="857400"/>
          </a:xfrm>
          <a:prstGeom prst="rect">
            <a:avLst/>
          </a:prstGeom>
        </p:spPr>
        <p:txBody>
          <a:bodyPr anchorCtr="0" anchor="b" bIns="91425" lIns="91425" rIns="91425" tIns="91425">
            <a:noAutofit/>
          </a:bodyPr>
          <a:lstStyle/>
          <a:p>
            <a:pPr lvl="0" rtl="0">
              <a:spcBef>
                <a:spcPts val="0"/>
              </a:spcBef>
              <a:buNone/>
            </a:pPr>
            <a:r>
              <a:rPr lang="en" sz="3200">
                <a:latin typeface="Ubuntu"/>
                <a:ea typeface="Ubuntu"/>
                <a:cs typeface="Ubuntu"/>
                <a:sym typeface="Ubuntu"/>
              </a:rPr>
              <a:t>SEOhmygod you need this stuff</a:t>
            </a:r>
          </a:p>
        </p:txBody>
      </p:sp>
      <p:sp>
        <p:nvSpPr>
          <p:cNvPr id="1098" name="Shape 1098"/>
          <p:cNvSpPr txBox="1"/>
          <p:nvPr>
            <p:ph idx="1" type="body"/>
          </p:nvPr>
        </p:nvSpPr>
        <p:spPr>
          <a:xfrm>
            <a:off x="457200" y="1015850"/>
            <a:ext cx="8229600" cy="3725699"/>
          </a:xfrm>
          <a:prstGeom prst="rect">
            <a:avLst/>
          </a:prstGeom>
        </p:spPr>
        <p:txBody>
          <a:bodyPr anchorCtr="0" anchor="t" bIns="91425" lIns="91425" rIns="91425" tIns="91425">
            <a:noAutofit/>
          </a:bodyPr>
          <a:lstStyle/>
          <a:p>
            <a:pPr indent="-431800" lvl="0" marL="457200" rtl="0">
              <a:spcBef>
                <a:spcPts val="0"/>
              </a:spcBef>
              <a:buSzPct val="100000"/>
              <a:buFont typeface="Ubuntu"/>
              <a:buAutoNum type="arabicPeriod"/>
            </a:pPr>
            <a:r>
              <a:rPr lang="en" sz="3200"/>
              <a:t>                               - Find SEO keywords</a:t>
            </a:r>
          </a:p>
          <a:p>
            <a:pPr indent="-431800" lvl="0" marL="457200" rtl="0">
              <a:spcBef>
                <a:spcPts val="0"/>
              </a:spcBef>
              <a:buSzPct val="100000"/>
              <a:buFont typeface="Ubuntu"/>
              <a:buAutoNum type="arabicPeriod"/>
            </a:pPr>
            <a:r>
              <a:rPr lang="en" sz="3200"/>
              <a:t>              - Best Wordpress SEO Plugin</a:t>
            </a:r>
          </a:p>
          <a:p>
            <a:pPr indent="-431800" lvl="0" marL="457200" rtl="0">
              <a:spcBef>
                <a:spcPts val="0"/>
              </a:spcBef>
              <a:buSzPct val="100000"/>
              <a:buFont typeface="Ubuntu"/>
              <a:buAutoNum type="arabicPeriod"/>
            </a:pPr>
            <a:r>
              <a:rPr lang="en" sz="3200" u="sng">
                <a:solidFill>
                  <a:schemeClr val="hlink"/>
                </a:solidFill>
                <a:latin typeface="Ubuntu"/>
                <a:ea typeface="Ubuntu"/>
                <a:cs typeface="Ubuntu"/>
                <a:sym typeface="Ubuntu"/>
                <a:hlinkClick r:id="rId3"/>
              </a:rPr>
              <a:t>clickminded.com/seo-checklist/</a:t>
            </a:r>
            <a:r>
              <a:rPr lang="en" sz="3200">
                <a:latin typeface="Ubuntu"/>
                <a:ea typeface="Ubuntu"/>
                <a:cs typeface="Ubuntu"/>
                <a:sym typeface="Ubuntu"/>
              </a:rPr>
              <a:t> - Cool</a:t>
            </a:r>
          </a:p>
          <a:p>
            <a:pPr lvl="0" rtl="0">
              <a:spcBef>
                <a:spcPts val="0"/>
              </a:spcBef>
              <a:buNone/>
            </a:pPr>
            <a:r>
              <a:rPr lang="en" sz="3200">
                <a:latin typeface="Ubuntu"/>
                <a:ea typeface="Ubuntu"/>
                <a:cs typeface="Ubuntu"/>
                <a:sym typeface="Ubuntu"/>
              </a:rPr>
              <a:t>4.                     - Paid but easy</a:t>
            </a:r>
          </a:p>
          <a:p>
            <a:pPr lvl="0" rtl="0">
              <a:spcBef>
                <a:spcPts val="0"/>
              </a:spcBef>
              <a:buNone/>
            </a:pPr>
            <a:r>
              <a:rPr lang="en" sz="3200">
                <a:latin typeface="Ubuntu"/>
                <a:ea typeface="Ubuntu"/>
                <a:cs typeface="Ubuntu"/>
                <a:sym typeface="Ubuntu"/>
              </a:rPr>
              <a:t>    way to find SEO keywords</a:t>
            </a:r>
          </a:p>
          <a:p>
            <a:pPr indent="0" lvl="0" marL="0" rtl="0">
              <a:spcBef>
                <a:spcPts val="0"/>
              </a:spcBef>
              <a:buNone/>
            </a:pPr>
            <a:r>
              <a:t/>
            </a:r>
            <a:endParaRPr sz="3200">
              <a:solidFill>
                <a:srgbClr val="38761D"/>
              </a:solidFill>
              <a:latin typeface="Ubuntu"/>
              <a:ea typeface="Ubuntu"/>
              <a:cs typeface="Ubuntu"/>
              <a:sym typeface="Ubuntu"/>
            </a:endParaRPr>
          </a:p>
          <a:p>
            <a:pPr indent="457200" lvl="0" rtl="0">
              <a:spcBef>
                <a:spcPts val="0"/>
              </a:spcBef>
              <a:buNone/>
            </a:pPr>
            <a:r>
              <a:t/>
            </a:r>
            <a:endParaRPr sz="3200"/>
          </a:p>
          <a:p>
            <a:pPr lvl="0" rtl="0">
              <a:spcBef>
                <a:spcPts val="0"/>
              </a:spcBef>
              <a:buNone/>
            </a:pPr>
            <a:r>
              <a:rPr lang="en" sz="3200"/>
              <a:t>	</a:t>
            </a:r>
          </a:p>
        </p:txBody>
      </p:sp>
      <p:pic>
        <p:nvPicPr>
          <p:cNvPr id="1099" name="Shape 1099"/>
          <p:cNvPicPr preferRelativeResize="0"/>
          <p:nvPr/>
        </p:nvPicPr>
        <p:blipFill>
          <a:blip r:embed="rId4">
            <a:alphaModFix/>
          </a:blip>
          <a:stretch>
            <a:fillRect/>
          </a:stretch>
        </p:blipFill>
        <p:spPr>
          <a:xfrm>
            <a:off x="5751050" y="2836725"/>
            <a:ext cx="3226325" cy="2150899"/>
          </a:xfrm>
          <a:prstGeom prst="rect">
            <a:avLst/>
          </a:prstGeom>
          <a:noFill/>
          <a:ln>
            <a:noFill/>
          </a:ln>
        </p:spPr>
      </p:pic>
      <p:pic>
        <p:nvPicPr>
          <p:cNvPr id="1100" name="Shape 1100"/>
          <p:cNvPicPr preferRelativeResize="0"/>
          <p:nvPr/>
        </p:nvPicPr>
        <p:blipFill>
          <a:blip r:embed="rId5">
            <a:alphaModFix/>
          </a:blip>
          <a:stretch>
            <a:fillRect/>
          </a:stretch>
        </p:blipFill>
        <p:spPr>
          <a:xfrm>
            <a:off x="966100" y="1116825"/>
            <a:ext cx="3331224" cy="581749"/>
          </a:xfrm>
          <a:prstGeom prst="rect">
            <a:avLst/>
          </a:prstGeom>
          <a:noFill/>
          <a:ln>
            <a:noFill/>
          </a:ln>
        </p:spPr>
      </p:pic>
      <p:pic>
        <p:nvPicPr>
          <p:cNvPr id="1101" name="Shape 1101"/>
          <p:cNvPicPr preferRelativeResize="0"/>
          <p:nvPr/>
        </p:nvPicPr>
        <p:blipFill>
          <a:blip r:embed="rId6">
            <a:alphaModFix/>
          </a:blip>
          <a:stretch>
            <a:fillRect/>
          </a:stretch>
        </p:blipFill>
        <p:spPr>
          <a:xfrm>
            <a:off x="1270350" y="1750449"/>
            <a:ext cx="1125524" cy="448774"/>
          </a:xfrm>
          <a:prstGeom prst="rect">
            <a:avLst/>
          </a:prstGeom>
          <a:noFill/>
          <a:ln>
            <a:noFill/>
          </a:ln>
        </p:spPr>
      </p:pic>
      <p:pic>
        <p:nvPicPr>
          <p:cNvPr id="1102" name="Shape 1102"/>
          <p:cNvPicPr preferRelativeResize="0"/>
          <p:nvPr/>
        </p:nvPicPr>
        <p:blipFill>
          <a:blip r:embed="rId7">
            <a:alphaModFix/>
          </a:blip>
          <a:stretch>
            <a:fillRect/>
          </a:stretch>
        </p:blipFill>
        <p:spPr>
          <a:xfrm>
            <a:off x="1089700" y="2743675"/>
            <a:ext cx="1597814" cy="581750"/>
          </a:xfrm>
          <a:prstGeom prst="rect">
            <a:avLst/>
          </a:prstGeom>
          <a:noFill/>
          <a:ln>
            <a:noFill/>
          </a:ln>
        </p:spPr>
      </p:pic>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6" name="Shape 1106"/>
        <p:cNvGrpSpPr/>
        <p:nvPr/>
      </p:nvGrpSpPr>
      <p:grpSpPr>
        <a:xfrm>
          <a:off x="0" y="0"/>
          <a:ext cx="0" cy="0"/>
          <a:chOff x="0" y="0"/>
          <a:chExt cx="0" cy="0"/>
        </a:xfrm>
      </p:grpSpPr>
      <p:sp>
        <p:nvSpPr>
          <p:cNvPr id="1107" name="Shape 1107"/>
          <p:cNvSpPr txBox="1"/>
          <p:nvPr>
            <p:ph type="title"/>
          </p:nvPr>
        </p:nvSpPr>
        <p:spPr>
          <a:xfrm>
            <a:off x="457200" y="20597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Businesses who may need SEO</a:t>
            </a:r>
          </a:p>
        </p:txBody>
      </p:sp>
      <p:sp>
        <p:nvSpPr>
          <p:cNvPr id="1108" name="Shape 1108"/>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Font typeface="Ubuntu"/>
              <a:buChar char="-"/>
            </a:pPr>
            <a:r>
              <a:rPr lang="en">
                <a:latin typeface="Ubuntu"/>
                <a:ea typeface="Ubuntu"/>
                <a:cs typeface="Ubuntu"/>
                <a:sym typeface="Ubuntu"/>
              </a:rPr>
              <a:t>Content companies e.g. magazines, or user generated content sites/forums</a:t>
            </a:r>
          </a:p>
          <a:p>
            <a:pPr indent="-228600" lvl="0" marL="457200" rtl="0">
              <a:spcBef>
                <a:spcPts val="0"/>
              </a:spcBef>
              <a:buFont typeface="Ubuntu"/>
              <a:buChar char="-"/>
            </a:pPr>
            <a:r>
              <a:rPr lang="en">
                <a:latin typeface="Ubuntu"/>
                <a:ea typeface="Ubuntu"/>
                <a:cs typeface="Ubuntu"/>
                <a:sym typeface="Ubuntu"/>
              </a:rPr>
              <a:t>Emerging markets e.g. 3d printing</a:t>
            </a:r>
          </a:p>
        </p:txBody>
      </p:sp>
      <p:pic>
        <p:nvPicPr>
          <p:cNvPr id="1109" name="Shape 1109"/>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3" name="Shape 1113"/>
        <p:cNvGrpSpPr/>
        <p:nvPr/>
      </p:nvGrpSpPr>
      <p:grpSpPr>
        <a:xfrm>
          <a:off x="0" y="0"/>
          <a:ext cx="0" cy="0"/>
          <a:chOff x="0" y="0"/>
          <a:chExt cx="0" cy="0"/>
        </a:xfrm>
      </p:grpSpPr>
      <p:sp>
        <p:nvSpPr>
          <p:cNvPr id="1114" name="Shape 1114"/>
          <p:cNvSpPr txBox="1"/>
          <p:nvPr>
            <p:ph type="title"/>
          </p:nvPr>
        </p:nvSpPr>
        <p:spPr>
          <a:xfrm>
            <a:off x="457200" y="205978"/>
            <a:ext cx="8229600" cy="857400"/>
          </a:xfrm>
          <a:prstGeom prst="rect">
            <a:avLst/>
          </a:prstGeom>
        </p:spPr>
        <p:txBody>
          <a:bodyPr anchorCtr="0" anchor="b" bIns="91425" lIns="91425" rIns="91425" tIns="91425">
            <a:noAutofit/>
          </a:bodyPr>
          <a:lstStyle/>
          <a:p>
            <a:pPr lvl="0" algn="ctr">
              <a:spcBef>
                <a:spcPts val="0"/>
              </a:spcBef>
              <a:buNone/>
            </a:pPr>
            <a:r>
              <a:rPr lang="en"/>
              <a:t>Now convert into gold...</a:t>
            </a:r>
          </a:p>
        </p:txBody>
      </p:sp>
      <p:sp>
        <p:nvSpPr>
          <p:cNvPr id="1115" name="Shape 111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116" name="Shape 1116"/>
          <p:cNvPicPr preferRelativeResize="0"/>
          <p:nvPr/>
        </p:nvPicPr>
        <p:blipFill>
          <a:blip r:embed="rId3">
            <a:alphaModFix/>
          </a:blip>
          <a:stretch>
            <a:fillRect/>
          </a:stretch>
        </p:blipFill>
        <p:spPr>
          <a:xfrm>
            <a:off x="1502725" y="1008400"/>
            <a:ext cx="6286875" cy="4016924"/>
          </a:xfrm>
          <a:prstGeom prst="rect">
            <a:avLst/>
          </a:prstGeom>
          <a:noFill/>
          <a:ln>
            <a:noFill/>
          </a:ln>
        </p:spPr>
      </p:pic>
    </p:spTree>
  </p:cSld>
  <p:clrMapOvr>
    <a:masterClrMapping/>
  </p:clrMapOvr>
  <p:transition spd="slow">
    <p:cut/>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0" name="Shape 1120"/>
        <p:cNvGrpSpPr/>
        <p:nvPr/>
      </p:nvGrpSpPr>
      <p:grpSpPr>
        <a:xfrm>
          <a:off x="0" y="0"/>
          <a:ext cx="0" cy="0"/>
          <a:chOff x="0" y="0"/>
          <a:chExt cx="0" cy="0"/>
        </a:xfrm>
      </p:grpSpPr>
      <p:sp>
        <p:nvSpPr>
          <p:cNvPr id="1121" name="Shape 112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1122" name="Shape 112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123" name="Shape 1123"/>
          <p:cNvPicPr preferRelativeResize="0"/>
          <p:nvPr/>
        </p:nvPicPr>
        <p:blipFill>
          <a:blip r:embed="rId3">
            <a:alphaModFix/>
          </a:blip>
          <a:stretch>
            <a:fillRect/>
          </a:stretch>
        </p:blipFill>
        <p:spPr>
          <a:xfrm>
            <a:off x="2466350" y="412562"/>
            <a:ext cx="4211300" cy="4318375"/>
          </a:xfrm>
          <a:prstGeom prst="rect">
            <a:avLst/>
          </a:prstGeom>
          <a:noFill/>
          <a:ln>
            <a:noFill/>
          </a:ln>
        </p:spPr>
      </p:pic>
    </p:spTree>
  </p:cSld>
  <p:clrMapOvr>
    <a:masterClrMapping/>
  </p:clrMapOvr>
  <p:transition spd="slow">
    <p:cut/>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x="0" y="0"/>
          <a:ext cx="0" cy="0"/>
          <a:chOff x="0" y="0"/>
          <a:chExt cx="0" cy="0"/>
        </a:xfrm>
      </p:grpSpPr>
      <p:pic>
        <p:nvPicPr>
          <p:cNvPr id="1128" name="Shape 1128"/>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1129" name="Shape 1129"/>
          <p:cNvPicPr preferRelativeResize="0"/>
          <p:nvPr/>
        </p:nvPicPr>
        <p:blipFill>
          <a:blip r:embed="rId4">
            <a:alphaModFix/>
          </a:blip>
          <a:stretch>
            <a:fillRect/>
          </a:stretch>
        </p:blipFill>
        <p:spPr>
          <a:xfrm>
            <a:off x="3998362" y="1206950"/>
            <a:ext cx="5426049" cy="3936550"/>
          </a:xfrm>
          <a:prstGeom prst="rect">
            <a:avLst/>
          </a:prstGeom>
          <a:noFill/>
          <a:ln>
            <a:noFill/>
          </a:ln>
        </p:spPr>
      </p:pic>
      <p:sp>
        <p:nvSpPr>
          <p:cNvPr id="1130" name="Shape 1130"/>
          <p:cNvSpPr txBox="1"/>
          <p:nvPr>
            <p:ph type="title"/>
          </p:nvPr>
        </p:nvSpPr>
        <p:spPr>
          <a:xfrm>
            <a:off x="457200" y="605300"/>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Email is 40x as effective as Facebook and Twitter combined</a:t>
            </a:r>
          </a:p>
        </p:txBody>
      </p:sp>
      <p:sp>
        <p:nvSpPr>
          <p:cNvPr id="1131" name="Shape 1131"/>
          <p:cNvSpPr txBox="1"/>
          <p:nvPr>
            <p:ph idx="1" type="body"/>
          </p:nvPr>
        </p:nvSpPr>
        <p:spPr>
          <a:xfrm>
            <a:off x="228600" y="1352275"/>
            <a:ext cx="8686800" cy="3725699"/>
          </a:xfrm>
          <a:prstGeom prst="rect">
            <a:avLst/>
          </a:prstGeom>
        </p:spPr>
        <p:txBody>
          <a:bodyPr anchorCtr="0" anchor="t" bIns="91425" lIns="91425" rIns="91425" tIns="91425">
            <a:noAutofit/>
          </a:bodyPr>
          <a:lstStyle/>
          <a:p>
            <a:pPr lvl="0" rtl="0">
              <a:spcBef>
                <a:spcPts val="0"/>
              </a:spcBef>
              <a:buNone/>
            </a:pPr>
            <a:r>
              <a:rPr lang="en" sz="1800" u="sng">
                <a:solidFill>
                  <a:schemeClr val="hlink"/>
                </a:solidFill>
                <a:latin typeface="Ubuntu"/>
                <a:ea typeface="Ubuntu"/>
                <a:cs typeface="Ubuntu"/>
                <a:sym typeface="Ubuntu"/>
                <a:hlinkClick r:id="rId5"/>
              </a:rPr>
              <a:t>(Source: McKinsey, 2015)</a:t>
            </a:r>
          </a:p>
          <a:p>
            <a:pPr lvl="0" rtl="0">
              <a:spcBef>
                <a:spcPts val="0"/>
              </a:spcBef>
              <a:buNone/>
            </a:pPr>
            <a:r>
              <a:t/>
            </a:r>
            <a:endParaRPr sz="1800">
              <a:latin typeface="Ubuntu"/>
              <a:ea typeface="Ubuntu"/>
              <a:cs typeface="Ubuntu"/>
              <a:sym typeface="Ubuntu"/>
            </a:endParaRPr>
          </a:p>
          <a:p>
            <a:pPr lvl="0" rtl="0">
              <a:spcBef>
                <a:spcPts val="0"/>
              </a:spcBef>
              <a:buNone/>
            </a:pPr>
            <a:r>
              <a:t/>
            </a:r>
            <a:endParaRPr sz="1800">
              <a:solidFill>
                <a:srgbClr val="FFFFFF"/>
              </a:solidFill>
              <a:latin typeface="Ubuntu"/>
              <a:ea typeface="Ubuntu"/>
              <a:cs typeface="Ubuntu"/>
              <a:sym typeface="Ubuntu"/>
            </a:endParaRPr>
          </a:p>
          <a:p>
            <a:pPr lvl="0" rtl="0">
              <a:spcBef>
                <a:spcPts val="0"/>
              </a:spcBef>
              <a:buNone/>
            </a:pPr>
            <a:r>
              <a:rPr lang="en" sz="1800">
                <a:solidFill>
                  <a:srgbClr val="FFFFFF"/>
                </a:solidFill>
                <a:latin typeface="Ubuntu"/>
                <a:ea typeface="Ubuntu"/>
                <a:cs typeface="Ubuntu"/>
                <a:sym typeface="Ubuntu"/>
              </a:rPr>
              <a:t>Send people to Customized landing pages,</a:t>
            </a:r>
          </a:p>
          <a:p>
            <a:pPr lvl="0" rtl="0">
              <a:spcBef>
                <a:spcPts val="0"/>
              </a:spcBef>
              <a:buNone/>
            </a:pPr>
            <a:r>
              <a:rPr lang="en" sz="1800">
                <a:solidFill>
                  <a:srgbClr val="FFFFFF"/>
                </a:solidFill>
                <a:latin typeface="Ubuntu"/>
                <a:ea typeface="Ubuntu"/>
                <a:cs typeface="Ubuntu"/>
                <a:sym typeface="Ubuntu"/>
              </a:rPr>
              <a:t>increases conversion rate by 25%+</a:t>
            </a:r>
          </a:p>
          <a:p>
            <a:pPr lvl="0" rtl="0">
              <a:spcBef>
                <a:spcPts val="0"/>
              </a:spcBef>
              <a:buNone/>
            </a:pPr>
            <a:r>
              <a:t/>
            </a:r>
            <a:endParaRPr sz="1800">
              <a:solidFill>
                <a:srgbClr val="FFFFFF"/>
              </a:solidFill>
              <a:latin typeface="Ubuntu"/>
              <a:ea typeface="Ubuntu"/>
              <a:cs typeface="Ubuntu"/>
              <a:sym typeface="Ubuntu"/>
            </a:endParaRPr>
          </a:p>
          <a:p>
            <a:pPr lvl="0" rtl="0">
              <a:spcBef>
                <a:spcPts val="0"/>
              </a:spcBef>
              <a:buNone/>
            </a:pPr>
            <a:r>
              <a:rPr lang="en" sz="1800">
                <a:solidFill>
                  <a:srgbClr val="FFFFFF"/>
                </a:solidFill>
                <a:latin typeface="Ubuntu"/>
                <a:ea typeface="Ubuntu"/>
                <a:cs typeface="Ubuntu"/>
                <a:sym typeface="Ubuntu"/>
              </a:rPr>
              <a:t>45% of all e-mails are opened on mobile </a:t>
            </a:r>
          </a:p>
          <a:p>
            <a:pPr lvl="0" rtl="0">
              <a:spcBef>
                <a:spcPts val="0"/>
              </a:spcBef>
              <a:buNone/>
            </a:pPr>
            <a:r>
              <a:t/>
            </a:r>
            <a:endParaRPr sz="1800">
              <a:solidFill>
                <a:srgbClr val="FFFFFF"/>
              </a:solidFill>
              <a:latin typeface="Ubuntu"/>
              <a:ea typeface="Ubuntu"/>
              <a:cs typeface="Ubuntu"/>
              <a:sym typeface="Ubuntu"/>
            </a:endParaRPr>
          </a:p>
          <a:p>
            <a:pPr lvl="0" rtl="0">
              <a:spcBef>
                <a:spcPts val="0"/>
              </a:spcBef>
              <a:buNone/>
            </a:pPr>
            <a:r>
              <a:rPr lang="en" sz="1800">
                <a:solidFill>
                  <a:srgbClr val="FFFFFF"/>
                </a:solidFill>
                <a:latin typeface="Ubuntu"/>
                <a:ea typeface="Ubuntu"/>
                <a:cs typeface="Ubuntu"/>
                <a:sym typeface="Ubuntu"/>
              </a:rPr>
              <a:t>                                 -email automation</a:t>
            </a:r>
          </a:p>
          <a:p>
            <a:pPr lvl="0" rtl="0">
              <a:spcBef>
                <a:spcPts val="0"/>
              </a:spcBef>
              <a:buNone/>
            </a:pPr>
            <a:r>
              <a:t/>
            </a:r>
            <a:endParaRPr sz="1800">
              <a:solidFill>
                <a:srgbClr val="FFFFFF"/>
              </a:solidFill>
              <a:latin typeface="Ubuntu"/>
              <a:ea typeface="Ubuntu"/>
              <a:cs typeface="Ubuntu"/>
              <a:sym typeface="Ubuntu"/>
            </a:endParaRPr>
          </a:p>
        </p:txBody>
      </p:sp>
      <p:pic>
        <p:nvPicPr>
          <p:cNvPr id="1132" name="Shape 1132"/>
          <p:cNvPicPr preferRelativeResize="0"/>
          <p:nvPr/>
        </p:nvPicPr>
        <p:blipFill>
          <a:blip r:embed="rId3">
            <a:alphaModFix/>
          </a:blip>
          <a:stretch>
            <a:fillRect/>
          </a:stretch>
        </p:blipFill>
        <p:spPr>
          <a:xfrm>
            <a:off x="3998375" y="4373238"/>
            <a:ext cx="5145625" cy="770261"/>
          </a:xfrm>
          <a:prstGeom prst="rect">
            <a:avLst/>
          </a:prstGeom>
          <a:noFill/>
          <a:ln>
            <a:noFill/>
          </a:ln>
        </p:spPr>
      </p:pic>
      <p:pic>
        <p:nvPicPr>
          <p:cNvPr id="1133" name="Shape 1133"/>
          <p:cNvPicPr preferRelativeResize="0"/>
          <p:nvPr/>
        </p:nvPicPr>
        <p:blipFill>
          <a:blip r:embed="rId6">
            <a:alphaModFix/>
          </a:blip>
          <a:stretch>
            <a:fillRect/>
          </a:stretch>
        </p:blipFill>
        <p:spPr>
          <a:xfrm>
            <a:off x="273449" y="4138025"/>
            <a:ext cx="1723100" cy="549125"/>
          </a:xfrm>
          <a:prstGeom prst="rect">
            <a:avLst/>
          </a:prstGeom>
          <a:noFill/>
          <a:ln>
            <a:noFill/>
          </a:ln>
        </p:spPr>
      </p:pic>
    </p:spTree>
  </p:cSld>
  <p:clrMapOvr>
    <a:masterClrMapping/>
  </p:clrMapOvr>
  <p:transition spd="slow">
    <p:cut/>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7" name="Shape 1137"/>
        <p:cNvGrpSpPr/>
        <p:nvPr/>
      </p:nvGrpSpPr>
      <p:grpSpPr>
        <a:xfrm>
          <a:off x="0" y="0"/>
          <a:ext cx="0" cy="0"/>
          <a:chOff x="0" y="0"/>
          <a:chExt cx="0" cy="0"/>
        </a:xfrm>
      </p:grpSpPr>
      <p:sp>
        <p:nvSpPr>
          <p:cNvPr id="1138" name="Shape 1138"/>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Say hello to hello bar </a:t>
            </a:r>
          </a:p>
        </p:txBody>
      </p:sp>
      <p:sp>
        <p:nvSpPr>
          <p:cNvPr id="1139" name="Shape 113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140" name="Shape 1140"/>
          <p:cNvPicPr preferRelativeResize="0"/>
          <p:nvPr/>
        </p:nvPicPr>
        <p:blipFill>
          <a:blip r:embed="rId3">
            <a:alphaModFix/>
          </a:blip>
          <a:stretch>
            <a:fillRect/>
          </a:stretch>
        </p:blipFill>
        <p:spPr>
          <a:xfrm>
            <a:off x="0" y="1023184"/>
            <a:ext cx="9144000" cy="4079631"/>
          </a:xfrm>
          <a:prstGeom prst="rect">
            <a:avLst/>
          </a:prstGeom>
          <a:noFill/>
          <a:ln>
            <a:noFill/>
          </a:ln>
        </p:spPr>
      </p:pic>
    </p:spTree>
  </p:cSld>
  <p:clrMapOvr>
    <a:masterClrMapping/>
  </p:clrMapOvr>
  <p:transition spd="slow">
    <p:cut/>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4" name="Shape 1144"/>
        <p:cNvGrpSpPr/>
        <p:nvPr/>
      </p:nvGrpSpPr>
      <p:grpSpPr>
        <a:xfrm>
          <a:off x="0" y="0"/>
          <a:ext cx="0" cy="0"/>
          <a:chOff x="0" y="0"/>
          <a:chExt cx="0" cy="0"/>
        </a:xfrm>
      </p:grpSpPr>
      <p:sp>
        <p:nvSpPr>
          <p:cNvPr id="1145" name="Shape 1145"/>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 </a:t>
            </a:r>
          </a:p>
        </p:txBody>
      </p:sp>
      <p:sp>
        <p:nvSpPr>
          <p:cNvPr id="1146" name="Shape 114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147" name="Shape 1147"/>
          <p:cNvPicPr preferRelativeResize="0"/>
          <p:nvPr/>
        </p:nvPicPr>
        <p:blipFill>
          <a:blip r:embed="rId3">
            <a:alphaModFix/>
          </a:blip>
          <a:stretch>
            <a:fillRect/>
          </a:stretch>
        </p:blipFill>
        <p:spPr>
          <a:xfrm>
            <a:off x="1267850" y="539675"/>
            <a:ext cx="7042700" cy="4064149"/>
          </a:xfrm>
          <a:prstGeom prst="rect">
            <a:avLst/>
          </a:prstGeom>
          <a:noFill/>
          <a:ln>
            <a:noFill/>
          </a:ln>
        </p:spPr>
      </p:pic>
    </p:spTree>
  </p:cSld>
  <p:clrMapOvr>
    <a:masterClrMapping/>
  </p:clrMapOvr>
  <p:transition spd="slow">
    <p:cut/>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1" name="Shape 1151"/>
        <p:cNvGrpSpPr/>
        <p:nvPr/>
      </p:nvGrpSpPr>
      <p:grpSpPr>
        <a:xfrm>
          <a:off x="0" y="0"/>
          <a:ext cx="0" cy="0"/>
          <a:chOff x="0" y="0"/>
          <a:chExt cx="0" cy="0"/>
        </a:xfrm>
      </p:grpSpPr>
      <p:sp>
        <p:nvSpPr>
          <p:cNvPr id="1152" name="Shape 1152"/>
          <p:cNvSpPr txBox="1"/>
          <p:nvPr>
            <p:ph type="title"/>
          </p:nvPr>
        </p:nvSpPr>
        <p:spPr>
          <a:xfrm>
            <a:off x="243600" y="271550"/>
            <a:ext cx="8956500" cy="857400"/>
          </a:xfrm>
          <a:prstGeom prst="rect">
            <a:avLst/>
          </a:prstGeom>
        </p:spPr>
        <p:txBody>
          <a:bodyPr anchorCtr="0" anchor="b" bIns="91425" lIns="91425" rIns="91425" tIns="91425">
            <a:noAutofit/>
          </a:bodyPr>
          <a:lstStyle/>
          <a:p>
            <a:pPr lvl="0" rtl="0">
              <a:spcBef>
                <a:spcPts val="0"/>
              </a:spcBef>
              <a:buNone/>
            </a:pPr>
            <a:r>
              <a:rPr lang="en" sz="3100">
                <a:latin typeface="Ubuntu"/>
                <a:ea typeface="Ubuntu"/>
                <a:cs typeface="Ubuntu"/>
                <a:sym typeface="Ubuntu"/>
              </a:rPr>
              <a:t>Kickbox.io: Get rid of broken email addresses:</a:t>
            </a:r>
          </a:p>
          <a:p>
            <a:pPr lvl="0" rtl="0">
              <a:spcBef>
                <a:spcPts val="0"/>
              </a:spcBef>
              <a:buNone/>
            </a:pPr>
            <a:r>
              <a:rPr lang="en" sz="3100">
                <a:latin typeface="Ubuntu"/>
                <a:ea typeface="Ubuntu"/>
                <a:cs typeface="Ubuntu"/>
                <a:sym typeface="Ubuntu"/>
              </a:rPr>
              <a:t>$10 to verify 1,000 email addresses</a:t>
            </a:r>
          </a:p>
        </p:txBody>
      </p:sp>
      <p:sp>
        <p:nvSpPr>
          <p:cNvPr id="1153" name="Shape 115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 </a:t>
            </a:r>
          </a:p>
        </p:txBody>
      </p:sp>
      <p:pic>
        <p:nvPicPr>
          <p:cNvPr id="1154" name="Shape 1154"/>
          <p:cNvPicPr preferRelativeResize="0"/>
          <p:nvPr/>
        </p:nvPicPr>
        <p:blipFill>
          <a:blip r:embed="rId3">
            <a:alphaModFix/>
          </a:blip>
          <a:stretch>
            <a:fillRect/>
          </a:stretch>
        </p:blipFill>
        <p:spPr>
          <a:xfrm>
            <a:off x="320262" y="1586703"/>
            <a:ext cx="8503474" cy="2413800"/>
          </a:xfrm>
          <a:prstGeom prst="rect">
            <a:avLst/>
          </a:prstGeom>
          <a:noFill/>
          <a:ln>
            <a:noFill/>
          </a:ln>
        </p:spPr>
      </p:pic>
    </p:spTree>
  </p:cSld>
  <p:clrMapOvr>
    <a:masterClrMapping/>
  </p:clrMapOvr>
  <p:transition spd="slow">
    <p:cut/>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8" name="Shape 1158"/>
        <p:cNvGrpSpPr/>
        <p:nvPr/>
      </p:nvGrpSpPr>
      <p:grpSpPr>
        <a:xfrm>
          <a:off x="0" y="0"/>
          <a:ext cx="0" cy="0"/>
          <a:chOff x="0" y="0"/>
          <a:chExt cx="0" cy="0"/>
        </a:xfrm>
      </p:grpSpPr>
      <p:sp>
        <p:nvSpPr>
          <p:cNvPr id="1159" name="Shape 1159"/>
          <p:cNvSpPr txBox="1"/>
          <p:nvPr>
            <p:ph type="title"/>
          </p:nvPr>
        </p:nvSpPr>
        <p:spPr>
          <a:xfrm>
            <a:off x="243600" y="271550"/>
            <a:ext cx="8956500" cy="857400"/>
          </a:xfrm>
          <a:prstGeom prst="rect">
            <a:avLst/>
          </a:prstGeom>
        </p:spPr>
        <p:txBody>
          <a:bodyPr anchorCtr="0" anchor="b" bIns="91425" lIns="91425" rIns="91425" tIns="91425">
            <a:noAutofit/>
          </a:bodyPr>
          <a:lstStyle/>
          <a:p>
            <a:pPr lvl="0" rtl="0">
              <a:spcBef>
                <a:spcPts val="0"/>
              </a:spcBef>
              <a:buNone/>
            </a:pPr>
            <a:r>
              <a:rPr lang="en" sz="3100">
                <a:latin typeface="Ubuntu"/>
                <a:ea typeface="Ubuntu"/>
                <a:cs typeface="Ubuntu"/>
                <a:sym typeface="Ubuntu"/>
              </a:rPr>
              <a:t>Does your email look like spam?</a:t>
            </a:r>
          </a:p>
        </p:txBody>
      </p:sp>
      <p:sp>
        <p:nvSpPr>
          <p:cNvPr id="1160" name="Shape 116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 </a:t>
            </a:r>
          </a:p>
        </p:txBody>
      </p:sp>
      <p:pic>
        <p:nvPicPr>
          <p:cNvPr id="1161" name="Shape 1161"/>
          <p:cNvPicPr preferRelativeResize="0"/>
          <p:nvPr/>
        </p:nvPicPr>
        <p:blipFill>
          <a:blip r:embed="rId3">
            <a:alphaModFix/>
          </a:blip>
          <a:stretch>
            <a:fillRect/>
          </a:stretch>
        </p:blipFill>
        <p:spPr>
          <a:xfrm>
            <a:off x="138124" y="196750"/>
            <a:ext cx="8838499" cy="4765774"/>
          </a:xfrm>
          <a:prstGeom prst="rect">
            <a:avLst/>
          </a:prstGeom>
          <a:noFill/>
          <a:ln>
            <a:noFill/>
          </a:ln>
        </p:spPr>
      </p:pic>
    </p:spTree>
  </p:cSld>
  <p:clrMapOvr>
    <a:masterClrMapping/>
  </p:clrMapOvr>
  <p:transition spd="slow">
    <p:cut/>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5" name="Shape 1165"/>
        <p:cNvGrpSpPr/>
        <p:nvPr/>
      </p:nvGrpSpPr>
      <p:grpSpPr>
        <a:xfrm>
          <a:off x="0" y="0"/>
          <a:ext cx="0" cy="0"/>
          <a:chOff x="0" y="0"/>
          <a:chExt cx="0" cy="0"/>
        </a:xfrm>
      </p:grpSpPr>
      <p:sp>
        <p:nvSpPr>
          <p:cNvPr id="1166" name="Shape 1166"/>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sz="3300"/>
              <a:t>“Good Artists copy, great artists steal”</a:t>
            </a:r>
          </a:p>
        </p:txBody>
      </p:sp>
      <p:sp>
        <p:nvSpPr>
          <p:cNvPr id="1167" name="Shape 116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sz="3300"/>
              <a:t> </a:t>
            </a:r>
          </a:p>
        </p:txBody>
      </p:sp>
      <p:pic>
        <p:nvPicPr>
          <p:cNvPr id="1168" name="Shape 1168"/>
          <p:cNvPicPr preferRelativeResize="0"/>
          <p:nvPr/>
        </p:nvPicPr>
        <p:blipFill>
          <a:blip r:embed="rId3">
            <a:alphaModFix/>
          </a:blip>
          <a:stretch>
            <a:fillRect/>
          </a:stretch>
        </p:blipFill>
        <p:spPr>
          <a:xfrm>
            <a:off x="845673" y="1095662"/>
            <a:ext cx="6966949" cy="393467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187" name="Shape 187"/>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golden rules of growth</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t/>
            </a:r>
            <a:endParaRPr b="1" sz="1800">
              <a:solidFill>
                <a:srgbClr val="FFFFFF"/>
              </a:solidFill>
              <a:latin typeface="Ubuntu"/>
              <a:ea typeface="Ubuntu"/>
              <a:cs typeface="Ubuntu"/>
              <a:sym typeface="Ubuntu"/>
            </a:endParaRPr>
          </a:p>
          <a:p>
            <a:pPr indent="-533400" lvl="0" marL="457200" rtl="0">
              <a:spcBef>
                <a:spcPts val="0"/>
              </a:spcBef>
              <a:buClr>
                <a:srgbClr val="FFFFFF"/>
              </a:buClr>
              <a:buSzPct val="100000"/>
              <a:buFont typeface="Ubuntu"/>
              <a:buChar char="-"/>
            </a:pPr>
            <a:r>
              <a:rPr b="1" lang="en" sz="4800">
                <a:solidFill>
                  <a:srgbClr val="FFFFFF"/>
                </a:solidFill>
                <a:latin typeface="Ubuntu"/>
                <a:ea typeface="Ubuntu"/>
                <a:cs typeface="Ubuntu"/>
                <a:sym typeface="Ubuntu"/>
              </a:rPr>
              <a:t>Scalable</a:t>
            </a:r>
          </a:p>
          <a:p>
            <a:pPr indent="-533400" lvl="0" marL="457200" rtl="0">
              <a:spcBef>
                <a:spcPts val="0"/>
              </a:spcBef>
              <a:buClr>
                <a:srgbClr val="FFFFFF"/>
              </a:buClr>
              <a:buSzPct val="100000"/>
              <a:buFont typeface="Ubuntu"/>
              <a:buChar char="-"/>
            </a:pPr>
            <a:r>
              <a:rPr b="1" lang="en" sz="4800">
                <a:solidFill>
                  <a:srgbClr val="FFFFFF"/>
                </a:solidFill>
                <a:latin typeface="Ubuntu"/>
                <a:ea typeface="Ubuntu"/>
                <a:cs typeface="Ubuntu"/>
                <a:sym typeface="Ubuntu"/>
              </a:rPr>
              <a:t>Repeatable</a:t>
            </a:r>
          </a:p>
          <a:p>
            <a:pPr indent="-533400" lvl="0" marL="457200" rtl="0">
              <a:spcBef>
                <a:spcPts val="0"/>
              </a:spcBef>
              <a:buClr>
                <a:srgbClr val="FFFFFF"/>
              </a:buClr>
              <a:buSzPct val="100000"/>
              <a:buFont typeface="Ubuntu"/>
              <a:buChar char="-"/>
            </a:pPr>
            <a:r>
              <a:rPr b="1" lang="en" sz="4800">
                <a:solidFill>
                  <a:srgbClr val="FFFFFF"/>
                </a:solidFill>
                <a:latin typeface="Ubuntu"/>
                <a:ea typeface="Ubuntu"/>
                <a:cs typeface="Ubuntu"/>
                <a:sym typeface="Ubuntu"/>
              </a:rPr>
              <a:t>Predictable</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188" name="Shape 188"/>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189" name="Shape 189"/>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fade/>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2" name="Shape 1172"/>
        <p:cNvGrpSpPr/>
        <p:nvPr/>
      </p:nvGrpSpPr>
      <p:grpSpPr>
        <a:xfrm>
          <a:off x="0" y="0"/>
          <a:ext cx="0" cy="0"/>
          <a:chOff x="0" y="0"/>
          <a:chExt cx="0" cy="0"/>
        </a:xfrm>
      </p:grpSpPr>
      <p:sp>
        <p:nvSpPr>
          <p:cNvPr id="1173" name="Shape 1173"/>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 Here be photos</a:t>
            </a:r>
          </a:p>
        </p:txBody>
      </p:sp>
      <p:sp>
        <p:nvSpPr>
          <p:cNvPr id="1174" name="Shape 117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t/>
            </a:r>
            <a:endParaRPr/>
          </a:p>
        </p:txBody>
      </p:sp>
      <p:pic>
        <p:nvPicPr>
          <p:cNvPr id="1175" name="Shape 1175"/>
          <p:cNvPicPr preferRelativeResize="0"/>
          <p:nvPr/>
        </p:nvPicPr>
        <p:blipFill>
          <a:blip r:embed="rId3">
            <a:alphaModFix/>
          </a:blip>
          <a:stretch>
            <a:fillRect/>
          </a:stretch>
        </p:blipFill>
        <p:spPr>
          <a:xfrm>
            <a:off x="0" y="1220931"/>
            <a:ext cx="9144000" cy="2701636"/>
          </a:xfrm>
          <a:prstGeom prst="rect">
            <a:avLst/>
          </a:prstGeom>
          <a:noFill/>
          <a:ln>
            <a:noFill/>
          </a:ln>
        </p:spPr>
      </p:pic>
    </p:spTree>
  </p:cSld>
  <p:clrMapOvr>
    <a:masterClrMapping/>
  </p:clrMapOvr>
  <p:transition spd="slow">
    <p:cut/>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9" name="Shape 1179"/>
        <p:cNvGrpSpPr/>
        <p:nvPr/>
      </p:nvGrpSpPr>
      <p:grpSpPr>
        <a:xfrm>
          <a:off x="0" y="0"/>
          <a:ext cx="0" cy="0"/>
          <a:chOff x="0" y="0"/>
          <a:chExt cx="0" cy="0"/>
        </a:xfrm>
      </p:grpSpPr>
      <p:sp>
        <p:nvSpPr>
          <p:cNvPr id="1180" name="Shape 1180"/>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 Still too lazy?</a:t>
            </a:r>
          </a:p>
        </p:txBody>
      </p:sp>
      <p:sp>
        <p:nvSpPr>
          <p:cNvPr id="1181" name="Shape 118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182" name="Shape 1182"/>
          <p:cNvPicPr preferRelativeResize="0"/>
          <p:nvPr/>
        </p:nvPicPr>
        <p:blipFill>
          <a:blip r:embed="rId3">
            <a:alphaModFix/>
          </a:blip>
          <a:stretch>
            <a:fillRect/>
          </a:stretch>
        </p:blipFill>
        <p:spPr>
          <a:xfrm>
            <a:off x="0" y="1033050"/>
            <a:ext cx="9143999" cy="4059898"/>
          </a:xfrm>
          <a:prstGeom prst="rect">
            <a:avLst/>
          </a:prstGeom>
          <a:noFill/>
          <a:ln>
            <a:noFill/>
          </a:ln>
        </p:spPr>
      </p:pic>
    </p:spTree>
  </p:cSld>
  <p:clrMapOvr>
    <a:masterClrMapping/>
  </p:clrMapOvr>
  <p:transition spd="slow">
    <p:cut/>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6" name="Shape 1186"/>
        <p:cNvGrpSpPr/>
        <p:nvPr/>
      </p:nvGrpSpPr>
      <p:grpSpPr>
        <a:xfrm>
          <a:off x="0" y="0"/>
          <a:ext cx="0" cy="0"/>
          <a:chOff x="0" y="0"/>
          <a:chExt cx="0" cy="0"/>
        </a:xfrm>
      </p:grpSpPr>
      <p:sp>
        <p:nvSpPr>
          <p:cNvPr id="1187" name="Shape 118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Trade email lists = reach thousands</a:t>
            </a:r>
          </a:p>
        </p:txBody>
      </p:sp>
      <p:sp>
        <p:nvSpPr>
          <p:cNvPr id="1188" name="Shape 118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 </a:t>
            </a:r>
          </a:p>
        </p:txBody>
      </p:sp>
      <p:pic>
        <p:nvPicPr>
          <p:cNvPr id="1189" name="Shape 1189"/>
          <p:cNvPicPr preferRelativeResize="0"/>
          <p:nvPr/>
        </p:nvPicPr>
        <p:blipFill>
          <a:blip r:embed="rId3">
            <a:alphaModFix/>
          </a:blip>
          <a:stretch>
            <a:fillRect/>
          </a:stretch>
        </p:blipFill>
        <p:spPr>
          <a:xfrm>
            <a:off x="1293925" y="1022950"/>
            <a:ext cx="6556149" cy="4080125"/>
          </a:xfrm>
          <a:prstGeom prst="rect">
            <a:avLst/>
          </a:prstGeom>
          <a:noFill/>
          <a:ln>
            <a:noFill/>
          </a:ln>
        </p:spPr>
      </p:pic>
    </p:spTree>
  </p:cSld>
  <p:clrMapOvr>
    <a:masterClrMapping/>
  </p:clrMapOvr>
  <p:transition spd="slow">
    <p:cut/>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3" name="Shape 1193"/>
        <p:cNvGrpSpPr/>
        <p:nvPr/>
      </p:nvGrpSpPr>
      <p:grpSpPr>
        <a:xfrm>
          <a:off x="0" y="0"/>
          <a:ext cx="0" cy="0"/>
          <a:chOff x="0" y="0"/>
          <a:chExt cx="0" cy="0"/>
        </a:xfrm>
      </p:grpSpPr>
      <p:sp>
        <p:nvSpPr>
          <p:cNvPr id="1194" name="Shape 1194"/>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Connect 6 as you browse </a:t>
            </a:r>
          </a:p>
        </p:txBody>
      </p:sp>
      <p:sp>
        <p:nvSpPr>
          <p:cNvPr id="1195" name="Shape 119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196" name="Shape 1196"/>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1197" name="Shape 1197"/>
          <p:cNvPicPr preferRelativeResize="0"/>
          <p:nvPr/>
        </p:nvPicPr>
        <p:blipFill>
          <a:blip r:embed="rId4">
            <a:alphaModFix/>
          </a:blip>
          <a:stretch>
            <a:fillRect/>
          </a:stretch>
        </p:blipFill>
        <p:spPr>
          <a:xfrm>
            <a:off x="1168549" y="1063375"/>
            <a:ext cx="7263426" cy="3269699"/>
          </a:xfrm>
          <a:prstGeom prst="rect">
            <a:avLst/>
          </a:prstGeom>
          <a:noFill/>
          <a:ln>
            <a:noFill/>
          </a:ln>
        </p:spPr>
      </p:pic>
    </p:spTree>
  </p:cSld>
  <p:clrMapOvr>
    <a:masterClrMapping/>
  </p:clrMapOvr>
  <p:transition spd="slow">
    <p:cut/>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1" name="Shape 1201"/>
        <p:cNvGrpSpPr/>
        <p:nvPr/>
      </p:nvGrpSpPr>
      <p:grpSpPr>
        <a:xfrm>
          <a:off x="0" y="0"/>
          <a:ext cx="0" cy="0"/>
          <a:chOff x="0" y="0"/>
          <a:chExt cx="0" cy="0"/>
        </a:xfrm>
      </p:grpSpPr>
      <p:sp>
        <p:nvSpPr>
          <p:cNvPr id="1202" name="Shape 1202"/>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                             </a:t>
            </a:r>
          </a:p>
        </p:txBody>
      </p:sp>
      <p:sp>
        <p:nvSpPr>
          <p:cNvPr id="1203" name="Shape 120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204" name="Shape 1204"/>
          <p:cNvPicPr preferRelativeResize="0"/>
          <p:nvPr/>
        </p:nvPicPr>
        <p:blipFill>
          <a:blip r:embed="rId3">
            <a:alphaModFix/>
          </a:blip>
          <a:stretch>
            <a:fillRect/>
          </a:stretch>
        </p:blipFill>
        <p:spPr>
          <a:xfrm>
            <a:off x="1402775" y="205975"/>
            <a:ext cx="2038350" cy="704850"/>
          </a:xfrm>
          <a:prstGeom prst="rect">
            <a:avLst/>
          </a:prstGeom>
          <a:noFill/>
          <a:ln>
            <a:noFill/>
          </a:ln>
        </p:spPr>
      </p:pic>
      <p:pic>
        <p:nvPicPr>
          <p:cNvPr id="1205" name="Shape 1205"/>
          <p:cNvPicPr preferRelativeResize="0"/>
          <p:nvPr/>
        </p:nvPicPr>
        <p:blipFill>
          <a:blip r:embed="rId4">
            <a:alphaModFix/>
          </a:blip>
          <a:stretch>
            <a:fillRect/>
          </a:stretch>
        </p:blipFill>
        <p:spPr>
          <a:xfrm>
            <a:off x="457200" y="1200150"/>
            <a:ext cx="4162425" cy="3105150"/>
          </a:xfrm>
          <a:prstGeom prst="rect">
            <a:avLst/>
          </a:prstGeom>
          <a:noFill/>
          <a:ln>
            <a:noFill/>
          </a:ln>
        </p:spPr>
      </p:pic>
      <p:pic>
        <p:nvPicPr>
          <p:cNvPr id="1206" name="Shape 1206"/>
          <p:cNvPicPr preferRelativeResize="0"/>
          <p:nvPr/>
        </p:nvPicPr>
        <p:blipFill>
          <a:blip r:embed="rId5">
            <a:alphaModFix/>
          </a:blip>
          <a:stretch>
            <a:fillRect/>
          </a:stretch>
        </p:blipFill>
        <p:spPr>
          <a:xfrm>
            <a:off x="5168512" y="205962"/>
            <a:ext cx="3800475" cy="1000125"/>
          </a:xfrm>
          <a:prstGeom prst="rect">
            <a:avLst/>
          </a:prstGeom>
          <a:noFill/>
          <a:ln>
            <a:noFill/>
          </a:ln>
        </p:spPr>
      </p:pic>
      <p:pic>
        <p:nvPicPr>
          <p:cNvPr id="1207" name="Shape 1207"/>
          <p:cNvPicPr preferRelativeResize="0"/>
          <p:nvPr/>
        </p:nvPicPr>
        <p:blipFill>
          <a:blip r:embed="rId6">
            <a:alphaModFix/>
          </a:blip>
          <a:stretch>
            <a:fillRect/>
          </a:stretch>
        </p:blipFill>
        <p:spPr>
          <a:xfrm>
            <a:off x="5359012" y="1253000"/>
            <a:ext cx="3609975" cy="2266950"/>
          </a:xfrm>
          <a:prstGeom prst="rect">
            <a:avLst/>
          </a:prstGeom>
          <a:noFill/>
          <a:ln>
            <a:noFill/>
          </a:ln>
        </p:spPr>
      </p:pic>
      <p:pic>
        <p:nvPicPr>
          <p:cNvPr id="1208" name="Shape 1208"/>
          <p:cNvPicPr preferRelativeResize="0"/>
          <p:nvPr/>
        </p:nvPicPr>
        <p:blipFill>
          <a:blip r:embed="rId7">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2" name="Shape 1212"/>
        <p:cNvGrpSpPr/>
        <p:nvPr/>
      </p:nvGrpSpPr>
      <p:grpSpPr>
        <a:xfrm>
          <a:off x="0" y="0"/>
          <a:ext cx="0" cy="0"/>
          <a:chOff x="0" y="0"/>
          <a:chExt cx="0" cy="0"/>
        </a:xfrm>
      </p:grpSpPr>
      <p:sp>
        <p:nvSpPr>
          <p:cNvPr id="1213" name="Shape 1213"/>
          <p:cNvSpPr txBox="1"/>
          <p:nvPr>
            <p:ph type="title"/>
          </p:nvPr>
        </p:nvSpPr>
        <p:spPr>
          <a:xfrm>
            <a:off x="0" y="0"/>
            <a:ext cx="8229600" cy="927900"/>
          </a:xfrm>
          <a:prstGeom prst="rect">
            <a:avLst/>
          </a:prstGeom>
        </p:spPr>
        <p:txBody>
          <a:bodyPr anchorCtr="0" anchor="b" bIns="91425" lIns="91425" rIns="91425" tIns="91425">
            <a:noAutofit/>
          </a:bodyPr>
          <a:lstStyle/>
          <a:p>
            <a:pPr indent="457200" lvl="0" marL="457200">
              <a:spcBef>
                <a:spcPts val="0"/>
              </a:spcBef>
              <a:buNone/>
            </a:pPr>
            <a:r>
              <a:rPr lang="en">
                <a:latin typeface="Ubuntu"/>
                <a:ea typeface="Ubuntu"/>
                <a:cs typeface="Ubuntu"/>
                <a:sym typeface="Ubuntu"/>
              </a:rPr>
              <a:t>Your inbox should be a to-do list</a:t>
            </a:r>
          </a:p>
        </p:txBody>
      </p:sp>
      <p:sp>
        <p:nvSpPr>
          <p:cNvPr id="1214" name="Shape 121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215" name="Shape 1215"/>
          <p:cNvPicPr preferRelativeResize="0"/>
          <p:nvPr/>
        </p:nvPicPr>
        <p:blipFill>
          <a:blip r:embed="rId3">
            <a:alphaModFix/>
          </a:blip>
          <a:stretch>
            <a:fillRect/>
          </a:stretch>
        </p:blipFill>
        <p:spPr>
          <a:xfrm>
            <a:off x="0" y="758757"/>
            <a:ext cx="9143999" cy="4384735"/>
          </a:xfrm>
          <a:prstGeom prst="rect">
            <a:avLst/>
          </a:prstGeom>
          <a:noFill/>
          <a:ln>
            <a:noFill/>
          </a:ln>
        </p:spPr>
      </p:pic>
    </p:spTree>
  </p:cSld>
  <p:clrMapOvr>
    <a:masterClrMapping/>
  </p:clrMapOvr>
  <p:transition spd="slow">
    <p:cut/>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9" name="Shape 1219"/>
        <p:cNvGrpSpPr/>
        <p:nvPr/>
      </p:nvGrpSpPr>
      <p:grpSpPr>
        <a:xfrm>
          <a:off x="0" y="0"/>
          <a:ext cx="0" cy="0"/>
          <a:chOff x="0" y="0"/>
          <a:chExt cx="0" cy="0"/>
        </a:xfrm>
      </p:grpSpPr>
      <p:sp>
        <p:nvSpPr>
          <p:cNvPr id="1220" name="Shape 1220"/>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t/>
            </a:r>
            <a:endParaRPr>
              <a:latin typeface="Ubuntu"/>
              <a:ea typeface="Ubuntu"/>
              <a:cs typeface="Ubuntu"/>
              <a:sym typeface="Ubuntu"/>
            </a:endParaRPr>
          </a:p>
        </p:txBody>
      </p:sp>
      <p:pic>
        <p:nvPicPr>
          <p:cNvPr id="1221" name="Shape 1221"/>
          <p:cNvPicPr preferRelativeResize="0"/>
          <p:nvPr/>
        </p:nvPicPr>
        <p:blipFill>
          <a:blip r:embed="rId3">
            <a:alphaModFix/>
          </a:blip>
          <a:stretch>
            <a:fillRect/>
          </a:stretch>
        </p:blipFill>
        <p:spPr>
          <a:xfrm>
            <a:off x="3543200" y="205975"/>
            <a:ext cx="2177578" cy="733500"/>
          </a:xfrm>
          <a:prstGeom prst="rect">
            <a:avLst/>
          </a:prstGeom>
          <a:noFill/>
          <a:ln>
            <a:noFill/>
          </a:ln>
        </p:spPr>
      </p:pic>
      <p:pic>
        <p:nvPicPr>
          <p:cNvPr id="1222" name="Shape 1222"/>
          <p:cNvPicPr preferRelativeResize="0"/>
          <p:nvPr/>
        </p:nvPicPr>
        <p:blipFill>
          <a:blip r:embed="rId4">
            <a:alphaModFix/>
          </a:blip>
          <a:stretch>
            <a:fillRect/>
          </a:stretch>
        </p:blipFill>
        <p:spPr>
          <a:xfrm>
            <a:off x="500050" y="982500"/>
            <a:ext cx="8143875" cy="3943350"/>
          </a:xfrm>
          <a:prstGeom prst="rect">
            <a:avLst/>
          </a:prstGeom>
          <a:noFill/>
          <a:ln>
            <a:noFill/>
          </a:ln>
        </p:spPr>
      </p:pic>
      <p:sp>
        <p:nvSpPr>
          <p:cNvPr id="1223" name="Shape 1223"/>
          <p:cNvSpPr/>
          <p:nvPr/>
        </p:nvSpPr>
        <p:spPr>
          <a:xfrm>
            <a:off x="1264850" y="2744800"/>
            <a:ext cx="1408500" cy="1515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4" name="Shape 1224"/>
          <p:cNvSpPr/>
          <p:nvPr/>
        </p:nvSpPr>
        <p:spPr>
          <a:xfrm>
            <a:off x="1264850" y="3288600"/>
            <a:ext cx="686399" cy="1515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5" name="Shape 1225"/>
          <p:cNvSpPr/>
          <p:nvPr/>
        </p:nvSpPr>
        <p:spPr>
          <a:xfrm>
            <a:off x="1264850" y="3850200"/>
            <a:ext cx="258599" cy="1515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6" name="Shape 1226"/>
          <p:cNvSpPr/>
          <p:nvPr/>
        </p:nvSpPr>
        <p:spPr>
          <a:xfrm>
            <a:off x="1264850" y="4385050"/>
            <a:ext cx="329699" cy="1515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7" name="Shape 1227"/>
          <p:cNvSpPr/>
          <p:nvPr/>
        </p:nvSpPr>
        <p:spPr>
          <a:xfrm>
            <a:off x="1264850" y="2557600"/>
            <a:ext cx="445799" cy="980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1" name="Shape 1231"/>
        <p:cNvGrpSpPr/>
        <p:nvPr/>
      </p:nvGrpSpPr>
      <p:grpSpPr>
        <a:xfrm>
          <a:off x="0" y="0"/>
          <a:ext cx="0" cy="0"/>
          <a:chOff x="0" y="0"/>
          <a:chExt cx="0" cy="0"/>
        </a:xfrm>
      </p:grpSpPr>
      <p:sp>
        <p:nvSpPr>
          <p:cNvPr id="1232" name="Shape 1232"/>
          <p:cNvSpPr txBox="1"/>
          <p:nvPr>
            <p:ph type="title"/>
          </p:nvPr>
        </p:nvSpPr>
        <p:spPr>
          <a:xfrm>
            <a:off x="457200" y="205978"/>
            <a:ext cx="8229600" cy="857400"/>
          </a:xfrm>
          <a:prstGeom prst="rect">
            <a:avLst/>
          </a:prstGeom>
        </p:spPr>
        <p:txBody>
          <a:bodyPr anchorCtr="0" anchor="b" bIns="91425" lIns="91425" rIns="91425" tIns="91425">
            <a:noAutofit/>
          </a:bodyPr>
          <a:lstStyle/>
          <a:p>
            <a:pPr indent="457200" lvl="0" marL="457200">
              <a:spcBef>
                <a:spcPts val="0"/>
              </a:spcBef>
              <a:buNone/>
            </a:pPr>
            <a:r>
              <a:rPr lang="en">
                <a:latin typeface="Ubuntu"/>
                <a:ea typeface="Ubuntu"/>
                <a:cs typeface="Ubuntu"/>
                <a:sym typeface="Ubuntu"/>
              </a:rPr>
              <a:t>Redress the power balance</a:t>
            </a:r>
          </a:p>
        </p:txBody>
      </p:sp>
      <p:sp>
        <p:nvSpPr>
          <p:cNvPr id="1233" name="Shape 123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234" name="Shape 1234"/>
          <p:cNvPicPr preferRelativeResize="0"/>
          <p:nvPr/>
        </p:nvPicPr>
        <p:blipFill>
          <a:blip r:embed="rId3">
            <a:alphaModFix/>
          </a:blip>
          <a:stretch>
            <a:fillRect/>
          </a:stretch>
        </p:blipFill>
        <p:spPr>
          <a:xfrm>
            <a:off x="0" y="1615868"/>
            <a:ext cx="9144001" cy="1911763"/>
          </a:xfrm>
          <a:prstGeom prst="rect">
            <a:avLst/>
          </a:prstGeom>
          <a:noFill/>
          <a:ln>
            <a:noFill/>
          </a:ln>
        </p:spPr>
      </p:pic>
      <p:pic>
        <p:nvPicPr>
          <p:cNvPr id="1235" name="Shape 1235"/>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9" name="Shape 1239"/>
        <p:cNvGrpSpPr/>
        <p:nvPr/>
      </p:nvGrpSpPr>
      <p:grpSpPr>
        <a:xfrm>
          <a:off x="0" y="0"/>
          <a:ext cx="0" cy="0"/>
          <a:chOff x="0" y="0"/>
          <a:chExt cx="0" cy="0"/>
        </a:xfrm>
      </p:grpSpPr>
      <p:sp>
        <p:nvSpPr>
          <p:cNvPr id="1240" name="Shape 1240"/>
          <p:cNvSpPr txBox="1"/>
          <p:nvPr>
            <p:ph type="title"/>
          </p:nvPr>
        </p:nvSpPr>
        <p:spPr>
          <a:xfrm>
            <a:off x="457200" y="205975"/>
            <a:ext cx="8406299" cy="857400"/>
          </a:xfrm>
          <a:prstGeom prst="rect">
            <a:avLst/>
          </a:prstGeom>
        </p:spPr>
        <p:txBody>
          <a:bodyPr anchorCtr="0" anchor="b" bIns="91425" lIns="91425" rIns="91425" tIns="91425">
            <a:noAutofit/>
          </a:bodyPr>
          <a:lstStyle/>
          <a:p>
            <a:pPr indent="457200" lvl="0">
              <a:spcBef>
                <a:spcPts val="0"/>
              </a:spcBef>
              <a:buNone/>
            </a:pPr>
            <a:r>
              <a:rPr lang="en">
                <a:latin typeface="Ubuntu"/>
                <a:ea typeface="Ubuntu"/>
                <a:cs typeface="Ubuntu"/>
                <a:sym typeface="Ubuntu"/>
              </a:rPr>
              <a:t>Sometimes you have to cold email</a:t>
            </a:r>
          </a:p>
        </p:txBody>
      </p:sp>
      <p:sp>
        <p:nvSpPr>
          <p:cNvPr id="1241" name="Shape 124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242" name="Shape 1242"/>
          <p:cNvPicPr preferRelativeResize="0"/>
          <p:nvPr/>
        </p:nvPicPr>
        <p:blipFill>
          <a:blip r:embed="rId3">
            <a:alphaModFix/>
          </a:blip>
          <a:stretch>
            <a:fillRect/>
          </a:stretch>
        </p:blipFill>
        <p:spPr>
          <a:xfrm>
            <a:off x="2710974" y="1200149"/>
            <a:ext cx="2910500" cy="808474"/>
          </a:xfrm>
          <a:prstGeom prst="rect">
            <a:avLst/>
          </a:prstGeom>
          <a:noFill/>
          <a:ln>
            <a:noFill/>
          </a:ln>
        </p:spPr>
      </p:pic>
      <p:pic>
        <p:nvPicPr>
          <p:cNvPr id="1243" name="Shape 1243"/>
          <p:cNvPicPr preferRelativeResize="0"/>
          <p:nvPr/>
        </p:nvPicPr>
        <p:blipFill>
          <a:blip r:embed="rId4">
            <a:alphaModFix/>
          </a:blip>
          <a:stretch>
            <a:fillRect/>
          </a:stretch>
        </p:blipFill>
        <p:spPr>
          <a:xfrm>
            <a:off x="457200" y="2535062"/>
            <a:ext cx="3771900" cy="2390775"/>
          </a:xfrm>
          <a:prstGeom prst="rect">
            <a:avLst/>
          </a:prstGeom>
          <a:noFill/>
          <a:ln>
            <a:noFill/>
          </a:ln>
        </p:spPr>
      </p:pic>
      <p:pic>
        <p:nvPicPr>
          <p:cNvPr id="1244" name="Shape 1244"/>
          <p:cNvPicPr preferRelativeResize="0"/>
          <p:nvPr/>
        </p:nvPicPr>
        <p:blipFill>
          <a:blip r:embed="rId5">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8" name="Shape 1248"/>
        <p:cNvGrpSpPr/>
        <p:nvPr/>
      </p:nvGrpSpPr>
      <p:grpSpPr>
        <a:xfrm>
          <a:off x="0" y="0"/>
          <a:ext cx="0" cy="0"/>
          <a:chOff x="0" y="0"/>
          <a:chExt cx="0" cy="0"/>
        </a:xfrm>
      </p:grpSpPr>
      <p:sp>
        <p:nvSpPr>
          <p:cNvPr id="1249" name="Shape 1249"/>
          <p:cNvSpPr txBox="1"/>
          <p:nvPr>
            <p:ph type="title"/>
          </p:nvPr>
        </p:nvSpPr>
        <p:spPr>
          <a:xfrm>
            <a:off x="457200" y="20597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Businesses who may need email mktg</a:t>
            </a:r>
          </a:p>
        </p:txBody>
      </p:sp>
      <p:sp>
        <p:nvSpPr>
          <p:cNvPr id="1250" name="Shape 1250"/>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Font typeface="Ubuntu"/>
              <a:buChar char="-"/>
            </a:pPr>
            <a:r>
              <a:rPr lang="en">
                <a:latin typeface="Ubuntu"/>
                <a:ea typeface="Ubuntu"/>
                <a:cs typeface="Ubuntu"/>
                <a:sym typeface="Ubuntu"/>
              </a:rPr>
              <a:t>Anything where something is being sold</a:t>
            </a:r>
          </a:p>
          <a:p>
            <a:pPr indent="-228600" lvl="0" marL="457200" rtl="0">
              <a:spcBef>
                <a:spcPts val="0"/>
              </a:spcBef>
              <a:buFont typeface="Ubuntu"/>
              <a:buChar char="-"/>
            </a:pPr>
            <a:r>
              <a:rPr lang="en">
                <a:latin typeface="Ubuntu"/>
                <a:ea typeface="Ubuntu"/>
                <a:cs typeface="Ubuntu"/>
                <a:sym typeface="Ubuntu"/>
              </a:rPr>
              <a:t>Saas companies who don’t have sales people</a:t>
            </a:r>
          </a:p>
          <a:p>
            <a:pPr indent="-228600" lvl="0" marL="457200" rtl="0">
              <a:spcBef>
                <a:spcPts val="0"/>
              </a:spcBef>
              <a:buFont typeface="Ubuntu"/>
              <a:buChar char="-"/>
            </a:pPr>
            <a:r>
              <a:rPr lang="en">
                <a:latin typeface="Ubuntu"/>
                <a:ea typeface="Ubuntu"/>
                <a:cs typeface="Ubuntu"/>
                <a:sym typeface="Ubuntu"/>
              </a:rPr>
              <a:t>Authors, freelancers, contractors, designers, etc</a:t>
            </a:r>
          </a:p>
        </p:txBody>
      </p:sp>
      <p:pic>
        <p:nvPicPr>
          <p:cNvPr id="1251" name="Shape 1251"/>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195" name="Shape 195"/>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196" name="Shape 196"/>
          <p:cNvSpPr txBox="1"/>
          <p:nvPr/>
        </p:nvSpPr>
        <p:spPr>
          <a:xfrm>
            <a:off x="5740750" y="4204725"/>
            <a:ext cx="4521900" cy="466799"/>
          </a:xfrm>
          <a:prstGeom prst="rect">
            <a:avLst/>
          </a:prstGeom>
          <a:noFill/>
          <a:ln>
            <a:noFill/>
          </a:ln>
        </p:spPr>
        <p:txBody>
          <a:bodyPr anchorCtr="0" anchor="t" bIns="91425" lIns="91425" rIns="91425" tIns="91425">
            <a:noAutofit/>
          </a:bodyPr>
          <a:lstStyle/>
          <a:p>
            <a:pPr lvl="0">
              <a:spcBef>
                <a:spcPts val="0"/>
              </a:spcBef>
              <a:buNone/>
            </a:pPr>
            <a:r>
              <a:t/>
            </a:r>
            <a:endParaRPr>
              <a:latin typeface="Consolas"/>
              <a:ea typeface="Consolas"/>
              <a:cs typeface="Consolas"/>
              <a:sym typeface="Consolas"/>
            </a:endParaRPr>
          </a:p>
        </p:txBody>
      </p:sp>
      <p:pic>
        <p:nvPicPr>
          <p:cNvPr id="197" name="Shape 197"/>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5" name="Shape 1255"/>
        <p:cNvGrpSpPr/>
        <p:nvPr/>
      </p:nvGrpSpPr>
      <p:grpSpPr>
        <a:xfrm>
          <a:off x="0" y="0"/>
          <a:ext cx="0" cy="0"/>
          <a:chOff x="0" y="0"/>
          <a:chExt cx="0" cy="0"/>
        </a:xfrm>
      </p:grpSpPr>
      <p:sp>
        <p:nvSpPr>
          <p:cNvPr id="1256" name="Shape 1256"/>
          <p:cNvSpPr txBox="1"/>
          <p:nvPr>
            <p:ph type="title"/>
          </p:nvPr>
        </p:nvSpPr>
        <p:spPr>
          <a:xfrm>
            <a:off x="457200" y="20597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Kickstarter acquisition = PR</a:t>
            </a:r>
          </a:p>
        </p:txBody>
      </p:sp>
      <p:sp>
        <p:nvSpPr>
          <p:cNvPr id="1257" name="Shape 1257"/>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sz="1050">
                <a:solidFill>
                  <a:srgbClr val="FFFFFF"/>
                </a:solidFill>
              </a:rPr>
              <a:t>Kickstarter Marketing essentials - Must read marketing basics for anyone launching a campaign.</a:t>
            </a:r>
          </a:p>
          <a:p>
            <a:pPr lvl="0" rtl="0">
              <a:lnSpc>
                <a:spcPct val="128571"/>
              </a:lnSpc>
              <a:spcBef>
                <a:spcPts val="0"/>
              </a:spcBef>
              <a:buClr>
                <a:schemeClr val="dk1"/>
              </a:buClr>
              <a:buSzPct val="100000"/>
              <a:buFont typeface="Arial"/>
              <a:buNone/>
            </a:pPr>
            <a:r>
              <a:rPr lang="en" sz="1050" u="sng">
                <a:solidFill>
                  <a:srgbClr val="FFFFFF"/>
                </a:solidFill>
                <a:hlinkClick r:id="rId3"/>
              </a:rPr>
              <a:t>outgrow.me</a:t>
            </a:r>
            <a:r>
              <a:rPr lang="en" sz="1050">
                <a:solidFill>
                  <a:srgbClr val="FFFFFF"/>
                </a:solidFill>
              </a:rPr>
              <a:t> - For finished kickstarter projects</a:t>
            </a:r>
          </a:p>
          <a:p>
            <a:pPr lvl="0" rtl="0">
              <a:lnSpc>
                <a:spcPct val="128571"/>
              </a:lnSpc>
              <a:spcBef>
                <a:spcPts val="0"/>
              </a:spcBef>
              <a:buClr>
                <a:schemeClr val="dk1"/>
              </a:buClr>
              <a:buSzPct val="100000"/>
              <a:buFont typeface="Arial"/>
              <a:buNone/>
            </a:pPr>
            <a:r>
              <a:rPr lang="en" sz="1050" u="sng">
                <a:solidFill>
                  <a:srgbClr val="FFFFFF"/>
                </a:solidFill>
                <a:hlinkClick r:id="rId4"/>
              </a:rPr>
              <a:t>kicktraq.com</a:t>
            </a:r>
            <a:r>
              <a:rPr lang="en" sz="1050">
                <a:solidFill>
                  <a:srgbClr val="FFFFFF"/>
                </a:solidFill>
              </a:rPr>
              <a:t> - For estimations on how a project will do</a:t>
            </a:r>
          </a:p>
          <a:p>
            <a:pPr lvl="0" rtl="0">
              <a:lnSpc>
                <a:spcPct val="128571"/>
              </a:lnSpc>
              <a:spcBef>
                <a:spcPts val="0"/>
              </a:spcBef>
              <a:buClr>
                <a:schemeClr val="dk1"/>
              </a:buClr>
              <a:buSzPct val="100000"/>
              <a:buFont typeface="Arial"/>
              <a:buNone/>
            </a:pPr>
            <a:r>
              <a:rPr lang="en" sz="1050" u="sng">
                <a:solidFill>
                  <a:srgbClr val="FFFFFF"/>
                </a:solidFill>
                <a:hlinkClick r:id="rId5"/>
              </a:rPr>
              <a:t>crowdfundfusion.com</a:t>
            </a:r>
            <a:r>
              <a:rPr lang="en" sz="1050">
                <a:solidFill>
                  <a:srgbClr val="FFFFFF"/>
                </a:solidFill>
              </a:rPr>
              <a:t> - For seeing all projects from top crowdfunding sites in one place</a:t>
            </a:r>
          </a:p>
          <a:p>
            <a:pPr lvl="0" rtl="0">
              <a:lnSpc>
                <a:spcPct val="128571"/>
              </a:lnSpc>
              <a:spcBef>
                <a:spcPts val="0"/>
              </a:spcBef>
              <a:buClr>
                <a:schemeClr val="dk1"/>
              </a:buClr>
              <a:buSzPct val="100000"/>
              <a:buFont typeface="Arial"/>
              <a:buNone/>
            </a:pPr>
            <a:r>
              <a:rPr lang="en" sz="1050" u="sng">
                <a:solidFill>
                  <a:srgbClr val="FFFFFF"/>
                </a:solidFill>
                <a:hlinkClick r:id="rId6"/>
              </a:rPr>
              <a:t>CrowdDistrict.com</a:t>
            </a:r>
            <a:r>
              <a:rPr lang="en" sz="1050">
                <a:solidFill>
                  <a:srgbClr val="FFFFFF"/>
                </a:solidFill>
              </a:rPr>
              <a:t> - A news source covering projects across all platforms.</a:t>
            </a:r>
          </a:p>
          <a:p>
            <a:pPr lvl="0" rtl="0">
              <a:lnSpc>
                <a:spcPct val="128571"/>
              </a:lnSpc>
              <a:spcBef>
                <a:spcPts val="0"/>
              </a:spcBef>
              <a:buClr>
                <a:schemeClr val="dk1"/>
              </a:buClr>
              <a:buSzPct val="100000"/>
              <a:buFont typeface="Arial"/>
              <a:buNone/>
            </a:pPr>
            <a:r>
              <a:rPr lang="en" sz="1050">
                <a:solidFill>
                  <a:srgbClr val="FFFFFF"/>
                </a:solidFill>
              </a:rPr>
              <a:t>CrowdHub-Browse, upvote and save popular crowd-funding projects.</a:t>
            </a:r>
          </a:p>
          <a:p>
            <a:pPr lvl="0" rtl="0">
              <a:lnSpc>
                <a:spcPct val="128571"/>
              </a:lnSpc>
              <a:spcBef>
                <a:spcPts val="0"/>
              </a:spcBef>
              <a:buClr>
                <a:schemeClr val="dk1"/>
              </a:buClr>
              <a:buSzPct val="100000"/>
              <a:buFont typeface="Arial"/>
              <a:buNone/>
            </a:pPr>
            <a:r>
              <a:rPr lang="en" sz="1050">
                <a:solidFill>
                  <a:srgbClr val="FFFFFF"/>
                </a:solidFill>
              </a:rPr>
              <a:t>reddit.com/r/Assistance - For charity and GoFundMe campaigns</a:t>
            </a:r>
          </a:p>
          <a:p>
            <a:pPr lvl="0" rtl="0">
              <a:lnSpc>
                <a:spcPct val="128571"/>
              </a:lnSpc>
              <a:spcBef>
                <a:spcPts val="0"/>
              </a:spcBef>
              <a:buClr>
                <a:schemeClr val="dk1"/>
              </a:buClr>
              <a:buSzPct val="100000"/>
              <a:buFont typeface="Arial"/>
              <a:buNone/>
            </a:pPr>
            <a:r>
              <a:rPr lang="en" sz="1050">
                <a:solidFill>
                  <a:srgbClr val="FFFFFF"/>
                </a:solidFill>
              </a:rPr>
              <a:t>CrowdFundingForum - A place to discuss all things crowdfunding.</a:t>
            </a:r>
          </a:p>
          <a:p>
            <a:pPr lvl="0" rtl="0">
              <a:lnSpc>
                <a:spcPct val="128571"/>
              </a:lnSpc>
              <a:spcBef>
                <a:spcPts val="0"/>
              </a:spcBef>
              <a:buClr>
                <a:schemeClr val="dk1"/>
              </a:buClr>
              <a:buSzPct val="100000"/>
              <a:buFont typeface="Arial"/>
              <a:buNone/>
            </a:pPr>
            <a:r>
              <a:rPr lang="en" sz="1050" u="sng">
                <a:solidFill>
                  <a:srgbClr val="FFFFFF"/>
                </a:solidFill>
                <a:hlinkClick r:id="rId7"/>
              </a:rPr>
              <a:t>Herdsurf.com</a:t>
            </a:r>
            <a:r>
              <a:rPr lang="en" sz="1050">
                <a:solidFill>
                  <a:srgbClr val="FFFFFF"/>
                </a:solidFill>
              </a:rPr>
              <a:t>-A great source of interviews and news about current and successfully funded projects.</a:t>
            </a:r>
          </a:p>
          <a:p>
            <a:pPr lvl="0" rtl="0">
              <a:lnSpc>
                <a:spcPct val="128571"/>
              </a:lnSpc>
              <a:spcBef>
                <a:spcPts val="0"/>
              </a:spcBef>
              <a:buClr>
                <a:schemeClr val="dk1"/>
              </a:buClr>
              <a:buSzPct val="100000"/>
              <a:buFont typeface="Arial"/>
              <a:buNone/>
            </a:pPr>
            <a:r>
              <a:rPr lang="en" sz="1050" u="sng">
                <a:solidFill>
                  <a:srgbClr val="FFFFFF"/>
                </a:solidFill>
                <a:hlinkClick r:id="rId8"/>
              </a:rPr>
              <a:t>CrowdsUnite.com</a:t>
            </a:r>
            <a:r>
              <a:rPr lang="en" sz="1050">
                <a:solidFill>
                  <a:srgbClr val="FFFFFF"/>
                </a:solidFill>
              </a:rPr>
              <a:t> - The ultimate source for crowd funding knowledge.</a:t>
            </a:r>
          </a:p>
          <a:p>
            <a:pPr lvl="0" rtl="0">
              <a:lnSpc>
                <a:spcPct val="128571"/>
              </a:lnSpc>
              <a:spcBef>
                <a:spcPts val="0"/>
              </a:spcBef>
              <a:buClr>
                <a:schemeClr val="dk1"/>
              </a:buClr>
              <a:buSzPct val="100000"/>
              <a:buFont typeface="Arial"/>
              <a:buNone/>
            </a:pPr>
            <a:r>
              <a:rPr lang="en" sz="1050" u="sng">
                <a:solidFill>
                  <a:srgbClr val="FFFFFF"/>
                </a:solidFill>
                <a:hlinkClick r:id="rId9"/>
              </a:rPr>
              <a:t>Crowdcharts.com</a:t>
            </a:r>
            <a:r>
              <a:rPr lang="en" sz="1050">
                <a:solidFill>
                  <a:srgbClr val="FFFFFF"/>
                </a:solidFill>
              </a:rPr>
              <a:t> - Hour by hour crowdfunding tracking and analytics.</a:t>
            </a:r>
          </a:p>
          <a:p>
            <a:pPr lvl="0" rtl="0">
              <a:spcBef>
                <a:spcPts val="0"/>
              </a:spcBef>
              <a:buNone/>
            </a:pPr>
            <a:r>
              <a:rPr lang="en" sz="1050" u="sng">
                <a:solidFill>
                  <a:srgbClr val="FFFFFF"/>
                </a:solidFill>
                <a:hlinkClick r:id="rId10"/>
              </a:rPr>
              <a:t>Stiqblox.com</a:t>
            </a:r>
            <a:r>
              <a:rPr lang="en" sz="1050">
                <a:solidFill>
                  <a:srgbClr val="FFFFFF"/>
                </a:solidFill>
              </a:rPr>
              <a:t> - News on crowdfunded gadgets, games and funded projects.</a:t>
            </a:r>
          </a:p>
        </p:txBody>
      </p:sp>
      <p:pic>
        <p:nvPicPr>
          <p:cNvPr id="1258" name="Shape 1258"/>
          <p:cNvPicPr preferRelativeResize="0"/>
          <p:nvPr/>
        </p:nvPicPr>
        <p:blipFill>
          <a:blip r:embed="rId11">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2" name="Shape 1262"/>
        <p:cNvGrpSpPr/>
        <p:nvPr/>
      </p:nvGrpSpPr>
      <p:grpSpPr>
        <a:xfrm>
          <a:off x="0" y="0"/>
          <a:ext cx="0" cy="0"/>
          <a:chOff x="0" y="0"/>
          <a:chExt cx="0" cy="0"/>
        </a:xfrm>
      </p:grpSpPr>
      <p:sp>
        <p:nvSpPr>
          <p:cNvPr id="1263" name="Shape 1263"/>
          <p:cNvSpPr txBox="1"/>
          <p:nvPr>
            <p:ph type="title"/>
          </p:nvPr>
        </p:nvSpPr>
        <p:spPr>
          <a:xfrm>
            <a:off x="457200" y="205975"/>
            <a:ext cx="8749199" cy="857400"/>
          </a:xfrm>
          <a:prstGeom prst="rect">
            <a:avLst/>
          </a:prstGeom>
        </p:spPr>
        <p:txBody>
          <a:bodyPr anchorCtr="0" anchor="b" bIns="91425" lIns="91425" rIns="91425" tIns="91425">
            <a:noAutofit/>
          </a:bodyPr>
          <a:lstStyle/>
          <a:p>
            <a:pPr lvl="0" rtl="0">
              <a:spcBef>
                <a:spcPts val="0"/>
              </a:spcBef>
              <a:buNone/>
            </a:pPr>
            <a:r>
              <a:rPr lang="en" sz="3000">
                <a:latin typeface="Ubuntu"/>
                <a:ea typeface="Ubuntu"/>
                <a:cs typeface="Ubuntu"/>
                <a:sym typeface="Ubuntu"/>
              </a:rPr>
              <a:t>Summary: Growth Hacking Day 1 Cheat Sheet</a:t>
            </a:r>
          </a:p>
        </p:txBody>
      </p:sp>
      <p:sp>
        <p:nvSpPr>
          <p:cNvPr id="1264" name="Shape 1264"/>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sz="2300" u="sng">
                <a:latin typeface="Ubuntu"/>
                <a:ea typeface="Ubuntu"/>
                <a:cs typeface="Ubuntu"/>
                <a:sym typeface="Ubuntu"/>
              </a:rPr>
              <a:t>Type of business                   			Acquisition channel</a:t>
            </a:r>
          </a:p>
          <a:p>
            <a:pPr lvl="0" rtl="0">
              <a:spcBef>
                <a:spcPts val="0"/>
              </a:spcBef>
              <a:buNone/>
            </a:pPr>
            <a:r>
              <a:rPr lang="en" sz="2300">
                <a:latin typeface="Ubuntu"/>
                <a:ea typeface="Ubuntu"/>
                <a:cs typeface="Ubuntu"/>
                <a:sym typeface="Ubuntu"/>
              </a:rPr>
              <a:t>Publishing							Facebook/SEO/Email</a:t>
            </a:r>
          </a:p>
          <a:p>
            <a:pPr lvl="0" rtl="0">
              <a:spcBef>
                <a:spcPts val="0"/>
              </a:spcBef>
              <a:buNone/>
            </a:pPr>
            <a:r>
              <a:rPr lang="en" sz="2300">
                <a:latin typeface="Ubuntu"/>
                <a:ea typeface="Ubuntu"/>
                <a:cs typeface="Ubuntu"/>
                <a:sym typeface="Ubuntu"/>
              </a:rPr>
              <a:t>E-Commerce							Paid social/Adwords/IRL</a:t>
            </a:r>
          </a:p>
          <a:p>
            <a:pPr lvl="0" rtl="0">
              <a:spcBef>
                <a:spcPts val="0"/>
              </a:spcBef>
              <a:buNone/>
            </a:pPr>
            <a:r>
              <a:rPr lang="en" sz="2300">
                <a:latin typeface="Ubuntu"/>
                <a:ea typeface="Ubuntu"/>
                <a:cs typeface="Ubuntu"/>
                <a:sym typeface="Ubuntu"/>
              </a:rPr>
              <a:t>Social Network/B2C App			Social/IRL/Internal virality</a:t>
            </a:r>
          </a:p>
          <a:p>
            <a:pPr lvl="0" rtl="0">
              <a:spcBef>
                <a:spcPts val="0"/>
              </a:spcBef>
              <a:buNone/>
            </a:pPr>
            <a:r>
              <a:rPr lang="en" sz="2300">
                <a:latin typeface="Ubuntu"/>
                <a:ea typeface="Ubuntu"/>
                <a:cs typeface="Ubuntu"/>
                <a:sym typeface="Ubuntu"/>
              </a:rPr>
              <a:t>Consulting/Freelance				Public speaking</a:t>
            </a:r>
          </a:p>
          <a:p>
            <a:pPr lvl="0" rtl="0">
              <a:spcBef>
                <a:spcPts val="0"/>
              </a:spcBef>
              <a:buNone/>
            </a:pPr>
            <a:r>
              <a:rPr lang="en" sz="2300">
                <a:latin typeface="Ubuntu"/>
                <a:ea typeface="Ubuntu"/>
                <a:cs typeface="Ubuntu"/>
                <a:sym typeface="Ubuntu"/>
              </a:rPr>
              <a:t>Saas									All of the above!</a:t>
            </a:r>
          </a:p>
          <a:p>
            <a:pPr lvl="0" rtl="0">
              <a:spcBef>
                <a:spcPts val="0"/>
              </a:spcBef>
              <a:buNone/>
            </a:pPr>
            <a:r>
              <a:rPr lang="en" sz="2300">
                <a:latin typeface="Ubuntu"/>
                <a:ea typeface="Ubuntu"/>
                <a:cs typeface="Ubuntu"/>
                <a:sym typeface="Ubuntu"/>
              </a:rPr>
              <a:t>Enterprise companies				Partnerships/board members</a:t>
            </a:r>
          </a:p>
        </p:txBody>
      </p:sp>
      <p:pic>
        <p:nvPicPr>
          <p:cNvPr id="1265" name="Shape 1265"/>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9" name="Shape 1269"/>
        <p:cNvGrpSpPr/>
        <p:nvPr/>
      </p:nvGrpSpPr>
      <p:grpSpPr>
        <a:xfrm>
          <a:off x="0" y="0"/>
          <a:ext cx="0" cy="0"/>
          <a:chOff x="0" y="0"/>
          <a:chExt cx="0" cy="0"/>
        </a:xfrm>
      </p:grpSpPr>
      <p:sp>
        <p:nvSpPr>
          <p:cNvPr id="1270" name="Shape 1270"/>
          <p:cNvSpPr txBox="1"/>
          <p:nvPr>
            <p:ph type="title"/>
          </p:nvPr>
        </p:nvSpPr>
        <p:spPr>
          <a:xfrm>
            <a:off x="197400" y="205975"/>
            <a:ext cx="8749199" cy="857400"/>
          </a:xfrm>
          <a:prstGeom prst="rect">
            <a:avLst/>
          </a:prstGeom>
        </p:spPr>
        <p:txBody>
          <a:bodyPr anchorCtr="0" anchor="b" bIns="91425" lIns="91425" rIns="91425" tIns="91425">
            <a:noAutofit/>
          </a:bodyPr>
          <a:lstStyle/>
          <a:p>
            <a:pPr lvl="0" rtl="0">
              <a:spcBef>
                <a:spcPts val="0"/>
              </a:spcBef>
              <a:buNone/>
            </a:pPr>
            <a:r>
              <a:rPr lang="en" sz="3000">
                <a:latin typeface="Ubuntu"/>
                <a:ea typeface="Ubuntu"/>
                <a:cs typeface="Ubuntu"/>
                <a:sym typeface="Ubuntu"/>
              </a:rPr>
              <a:t>Plan out every single user!</a:t>
            </a:r>
          </a:p>
        </p:txBody>
      </p:sp>
      <p:sp>
        <p:nvSpPr>
          <p:cNvPr id="1271" name="Shape 1271"/>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sz="2300">
                <a:latin typeface="Ubuntu"/>
                <a:ea typeface="Ubuntu"/>
                <a:cs typeface="Ubuntu"/>
                <a:sym typeface="Ubuntu"/>
              </a:rPr>
              <a:t> </a:t>
            </a:r>
          </a:p>
        </p:txBody>
      </p:sp>
      <p:pic>
        <p:nvPicPr>
          <p:cNvPr id="1272" name="Shape 1272"/>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1273" name="Shape 1273"/>
          <p:cNvPicPr preferRelativeResize="0"/>
          <p:nvPr/>
        </p:nvPicPr>
        <p:blipFill>
          <a:blip r:embed="rId4">
            <a:alphaModFix/>
          </a:blip>
          <a:stretch>
            <a:fillRect/>
          </a:stretch>
        </p:blipFill>
        <p:spPr>
          <a:xfrm>
            <a:off x="228603" y="1111840"/>
            <a:ext cx="8686799" cy="2919830"/>
          </a:xfrm>
          <a:prstGeom prst="rect">
            <a:avLst/>
          </a:prstGeom>
          <a:noFill/>
          <a:ln>
            <a:noFill/>
          </a:ln>
        </p:spPr>
      </p:pic>
      <p:sp>
        <p:nvSpPr>
          <p:cNvPr id="1274" name="Shape 1274"/>
          <p:cNvSpPr txBox="1"/>
          <p:nvPr/>
        </p:nvSpPr>
        <p:spPr>
          <a:xfrm>
            <a:off x="197400" y="4080150"/>
            <a:ext cx="5396399" cy="629700"/>
          </a:xfrm>
          <a:prstGeom prst="rect">
            <a:avLst/>
          </a:prstGeom>
          <a:noFill/>
          <a:ln>
            <a:noFill/>
          </a:ln>
        </p:spPr>
        <p:txBody>
          <a:bodyPr anchorCtr="0" anchor="t" bIns="91425" lIns="91425" rIns="91425" tIns="91425">
            <a:noAutofit/>
          </a:bodyPr>
          <a:lstStyle/>
          <a:p>
            <a:pPr lvl="0">
              <a:spcBef>
                <a:spcPts val="0"/>
              </a:spcBef>
              <a:buNone/>
            </a:pPr>
            <a:r>
              <a:rPr b="1" lang="en" sz="1600">
                <a:solidFill>
                  <a:srgbClr val="FFFFFF"/>
                </a:solidFill>
                <a:latin typeface="Ubuntu"/>
                <a:ea typeface="Ubuntu"/>
                <a:cs typeface="Ubuntu"/>
                <a:sym typeface="Ubuntu"/>
              </a:rPr>
              <a:t>You can download the above template </a:t>
            </a:r>
            <a:r>
              <a:rPr b="1" lang="en" sz="1600" u="sng">
                <a:solidFill>
                  <a:schemeClr val="hlink"/>
                </a:solidFill>
                <a:latin typeface="Ubuntu"/>
                <a:ea typeface="Ubuntu"/>
                <a:cs typeface="Ubuntu"/>
                <a:sym typeface="Ubuntu"/>
                <a:hlinkClick r:id="rId5"/>
              </a:rPr>
              <a:t>here.</a:t>
            </a:r>
          </a:p>
        </p:txBody>
      </p:sp>
    </p:spTree>
  </p:cSld>
  <p:clrMapOvr>
    <a:masterClrMapping/>
  </p:clrMapOvr>
  <p:transition spd="slow">
    <p:cut/>
  </p:transition>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8" name="Shape 1278"/>
        <p:cNvGrpSpPr/>
        <p:nvPr/>
      </p:nvGrpSpPr>
      <p:grpSpPr>
        <a:xfrm>
          <a:off x="0" y="0"/>
          <a:ext cx="0" cy="0"/>
          <a:chOff x="0" y="0"/>
          <a:chExt cx="0" cy="0"/>
        </a:xfrm>
      </p:grpSpPr>
      <p:sp>
        <p:nvSpPr>
          <p:cNvPr id="1279" name="Shape 1279"/>
          <p:cNvSpPr txBox="1"/>
          <p:nvPr>
            <p:ph type="title"/>
          </p:nvPr>
        </p:nvSpPr>
        <p:spPr>
          <a:xfrm>
            <a:off x="457200" y="205975"/>
            <a:ext cx="8749199" cy="857400"/>
          </a:xfrm>
          <a:prstGeom prst="rect">
            <a:avLst/>
          </a:prstGeom>
        </p:spPr>
        <p:txBody>
          <a:bodyPr anchorCtr="0" anchor="b" bIns="91425" lIns="91425" rIns="91425" tIns="91425">
            <a:noAutofit/>
          </a:bodyPr>
          <a:lstStyle/>
          <a:p>
            <a:pPr lvl="0" rtl="0" algn="ctr">
              <a:spcBef>
                <a:spcPts val="0"/>
              </a:spcBef>
              <a:buNone/>
            </a:pPr>
            <a:r>
              <a:rPr b="0" lang="en" sz="4400">
                <a:solidFill>
                  <a:srgbClr val="990000"/>
                </a:solidFill>
                <a:latin typeface="Times New Roman"/>
                <a:ea typeface="Times New Roman"/>
                <a:cs typeface="Times New Roman"/>
                <a:sym typeface="Times New Roman"/>
              </a:rPr>
              <a:t>GAME OVER? ;)</a:t>
            </a:r>
          </a:p>
        </p:txBody>
      </p:sp>
      <p:sp>
        <p:nvSpPr>
          <p:cNvPr id="1280" name="Shape 1280"/>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1281" name="Shape 1281"/>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1282" name="Shape 1282"/>
          <p:cNvPicPr preferRelativeResize="0"/>
          <p:nvPr/>
        </p:nvPicPr>
        <p:blipFill>
          <a:blip r:embed="rId4">
            <a:alphaModFix/>
          </a:blip>
          <a:stretch>
            <a:fillRect/>
          </a:stretch>
        </p:blipFill>
        <p:spPr>
          <a:xfrm>
            <a:off x="2552387" y="1200149"/>
            <a:ext cx="4039224" cy="3029424"/>
          </a:xfrm>
          <a:prstGeom prst="rect">
            <a:avLst/>
          </a:prstGeom>
          <a:noFill/>
          <a:ln>
            <a:noFill/>
          </a:ln>
        </p:spPr>
      </p:pic>
      <p:sp>
        <p:nvSpPr>
          <p:cNvPr id="1283" name="Shape 1283">
            <a:hlinkClick r:id="rId5"/>
          </p:cNvPr>
          <p:cNvSpPr/>
          <p:nvPr/>
        </p:nvSpPr>
        <p:spPr>
          <a:xfrm>
            <a:off x="2286000" y="857250"/>
            <a:ext cx="4572000" cy="3429000"/>
          </a:xfrm>
          <a:prstGeom prst="rect">
            <a:avLst/>
          </a:prstGeom>
          <a:blipFill>
            <a:blip r:embed="rId6">
              <a:alphaModFix/>
            </a:blip>
            <a:stretch>
              <a:fillRect/>
            </a:stretch>
          </a:blipFill>
          <a:ln>
            <a:noFill/>
          </a:ln>
        </p:spPr>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000"/>
                                        <p:tgtEl>
                                          <p:spTgt spid="1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7" name="Shape 1287"/>
        <p:cNvGrpSpPr/>
        <p:nvPr/>
      </p:nvGrpSpPr>
      <p:grpSpPr>
        <a:xfrm>
          <a:off x="0" y="0"/>
          <a:ext cx="0" cy="0"/>
          <a:chOff x="0" y="0"/>
          <a:chExt cx="0" cy="0"/>
        </a:xfrm>
      </p:grpSpPr>
      <p:sp>
        <p:nvSpPr>
          <p:cNvPr id="1288" name="Shape 1288"/>
          <p:cNvSpPr txBox="1"/>
          <p:nvPr>
            <p:ph type="title"/>
          </p:nvPr>
        </p:nvSpPr>
        <p:spPr>
          <a:xfrm>
            <a:off x="426000" y="1056837"/>
            <a:ext cx="8749199" cy="857400"/>
          </a:xfrm>
          <a:prstGeom prst="rect">
            <a:avLst/>
          </a:prstGeom>
        </p:spPr>
        <p:txBody>
          <a:bodyPr anchorCtr="0" anchor="b" bIns="91425" lIns="91425" rIns="91425" tIns="91425">
            <a:noAutofit/>
          </a:bodyPr>
          <a:lstStyle/>
          <a:p>
            <a:pPr lvl="0" rtl="0">
              <a:spcBef>
                <a:spcPts val="0"/>
              </a:spcBef>
              <a:buNone/>
            </a:pPr>
            <a:r>
              <a:rPr lang="en" sz="4000">
                <a:latin typeface="Ubuntu"/>
                <a:ea typeface="Ubuntu"/>
                <a:cs typeface="Ubuntu"/>
                <a:sym typeface="Ubuntu"/>
              </a:rPr>
              <a:t>Insert Emojis into Email, </a:t>
            </a:r>
          </a:p>
          <a:p>
            <a:pPr lvl="0" rtl="0">
              <a:spcBef>
                <a:spcPts val="0"/>
              </a:spcBef>
              <a:buNone/>
            </a:pPr>
            <a:r>
              <a:rPr lang="en" sz="4000">
                <a:latin typeface="Ubuntu"/>
                <a:ea typeface="Ubuntu"/>
                <a:cs typeface="Ubuntu"/>
                <a:sym typeface="Ubuntu"/>
              </a:rPr>
              <a:t>Twitter, Instagram…</a:t>
            </a:r>
          </a:p>
        </p:txBody>
      </p:sp>
      <p:sp>
        <p:nvSpPr>
          <p:cNvPr id="1289" name="Shape 1289"/>
          <p:cNvSpPr txBox="1"/>
          <p:nvPr>
            <p:ph idx="1" type="body"/>
          </p:nvPr>
        </p:nvSpPr>
        <p:spPr>
          <a:xfrm>
            <a:off x="457200" y="1887812"/>
            <a:ext cx="8686800" cy="3725699"/>
          </a:xfrm>
          <a:prstGeom prst="rect">
            <a:avLst/>
          </a:prstGeom>
        </p:spPr>
        <p:txBody>
          <a:bodyPr anchorCtr="0" anchor="t" bIns="91425" lIns="91425" rIns="91425" tIns="91425">
            <a:noAutofit/>
          </a:bodyPr>
          <a:lstStyle/>
          <a:p>
            <a:pPr lvl="0" rtl="0">
              <a:spcBef>
                <a:spcPts val="0"/>
              </a:spcBef>
              <a:buNone/>
            </a:pPr>
            <a:r>
              <a:rPr lang="en">
                <a:solidFill>
                  <a:srgbClr val="FFFFFF"/>
                </a:solidFill>
                <a:latin typeface="Ubuntu"/>
                <a:ea typeface="Ubuntu"/>
                <a:cs typeface="Ubuntu"/>
                <a:sym typeface="Ubuntu"/>
              </a:rPr>
              <a:t> </a:t>
            </a:r>
          </a:p>
        </p:txBody>
      </p:sp>
      <p:pic>
        <p:nvPicPr>
          <p:cNvPr id="1290" name="Shape 1290"/>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1291" name="Shape 1291"/>
          <p:cNvPicPr preferRelativeResize="0"/>
          <p:nvPr/>
        </p:nvPicPr>
        <p:blipFill>
          <a:blip r:embed="rId4">
            <a:alphaModFix/>
          </a:blip>
          <a:stretch>
            <a:fillRect/>
          </a:stretch>
        </p:blipFill>
        <p:spPr>
          <a:xfrm>
            <a:off x="550650" y="218362"/>
            <a:ext cx="4829175" cy="352425"/>
          </a:xfrm>
          <a:prstGeom prst="rect">
            <a:avLst/>
          </a:prstGeom>
          <a:noFill/>
          <a:ln>
            <a:noFill/>
          </a:ln>
        </p:spPr>
      </p:pic>
      <p:pic>
        <p:nvPicPr>
          <p:cNvPr id="1292" name="Shape 1292"/>
          <p:cNvPicPr preferRelativeResize="0"/>
          <p:nvPr/>
        </p:nvPicPr>
        <p:blipFill>
          <a:blip r:embed="rId5">
            <a:alphaModFix/>
          </a:blip>
          <a:stretch>
            <a:fillRect/>
          </a:stretch>
        </p:blipFill>
        <p:spPr>
          <a:xfrm>
            <a:off x="550650" y="1887825"/>
            <a:ext cx="4972050" cy="914400"/>
          </a:xfrm>
          <a:prstGeom prst="rect">
            <a:avLst/>
          </a:prstGeom>
          <a:noFill/>
          <a:ln>
            <a:noFill/>
          </a:ln>
        </p:spPr>
      </p:pic>
      <p:pic>
        <p:nvPicPr>
          <p:cNvPr id="1293" name="Shape 1293"/>
          <p:cNvPicPr preferRelativeResize="0"/>
          <p:nvPr/>
        </p:nvPicPr>
        <p:blipFill>
          <a:blip r:embed="rId6">
            <a:alphaModFix/>
          </a:blip>
          <a:stretch>
            <a:fillRect/>
          </a:stretch>
        </p:blipFill>
        <p:spPr>
          <a:xfrm>
            <a:off x="550637" y="2400300"/>
            <a:ext cx="1057275" cy="342900"/>
          </a:xfrm>
          <a:prstGeom prst="rect">
            <a:avLst/>
          </a:prstGeom>
          <a:noFill/>
          <a:ln>
            <a:noFill/>
          </a:ln>
        </p:spPr>
      </p:pic>
      <p:pic>
        <p:nvPicPr>
          <p:cNvPr id="1294" name="Shape 1294"/>
          <p:cNvPicPr preferRelativeResize="0"/>
          <p:nvPr/>
        </p:nvPicPr>
        <p:blipFill>
          <a:blip r:embed="rId7">
            <a:alphaModFix/>
          </a:blip>
          <a:stretch>
            <a:fillRect/>
          </a:stretch>
        </p:blipFill>
        <p:spPr>
          <a:xfrm>
            <a:off x="5522701" y="1887825"/>
            <a:ext cx="2438423" cy="914400"/>
          </a:xfrm>
          <a:prstGeom prst="rect">
            <a:avLst/>
          </a:prstGeom>
          <a:noFill/>
          <a:ln>
            <a:noFill/>
          </a:ln>
        </p:spPr>
      </p:pic>
      <p:pic>
        <p:nvPicPr>
          <p:cNvPr id="1295" name="Shape 1295"/>
          <p:cNvPicPr preferRelativeResize="0"/>
          <p:nvPr/>
        </p:nvPicPr>
        <p:blipFill>
          <a:blip r:embed="rId8">
            <a:alphaModFix/>
          </a:blip>
          <a:stretch>
            <a:fillRect/>
          </a:stretch>
        </p:blipFill>
        <p:spPr>
          <a:xfrm>
            <a:off x="5659125" y="3340875"/>
            <a:ext cx="1057274" cy="819575"/>
          </a:xfrm>
          <a:prstGeom prst="rect">
            <a:avLst/>
          </a:prstGeom>
          <a:noFill/>
          <a:ln>
            <a:noFill/>
          </a:ln>
        </p:spPr>
      </p:pic>
      <p:sp>
        <p:nvSpPr>
          <p:cNvPr id="1296" name="Shape 1296"/>
          <p:cNvSpPr txBox="1"/>
          <p:nvPr/>
        </p:nvSpPr>
        <p:spPr>
          <a:xfrm>
            <a:off x="1749325" y="3072523"/>
            <a:ext cx="3726900" cy="1097999"/>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FFFF"/>
                </a:solidFill>
                <a:latin typeface="Ubuntu"/>
                <a:ea typeface="Ubuntu"/>
                <a:cs typeface="Ubuntu"/>
                <a:sym typeface="Ubuntu"/>
              </a:rPr>
              <a:t>Ctrl + command </a:t>
            </a:r>
          </a:p>
          <a:p>
            <a:pPr lvl="0" rtl="0">
              <a:spcBef>
                <a:spcPts val="0"/>
              </a:spcBef>
              <a:buNone/>
            </a:pPr>
            <a:r>
              <a:rPr b="1" lang="en" sz="3000">
                <a:solidFill>
                  <a:srgbClr val="FFFFFF"/>
                </a:solidFill>
                <a:latin typeface="Ubuntu"/>
                <a:ea typeface="Ubuntu"/>
                <a:cs typeface="Ubuntu"/>
                <a:sym typeface="Ubuntu"/>
              </a:rPr>
              <a:t>+ spacebar = </a:t>
            </a:r>
          </a:p>
          <a:p>
            <a:pPr lvl="0">
              <a:spcBef>
                <a:spcPts val="0"/>
              </a:spcBef>
              <a:buNone/>
            </a:pPr>
            <a:r>
              <a:t/>
            </a:r>
            <a:endParaRPr b="1" sz="3000">
              <a:solidFill>
                <a:srgbClr val="FFFFFF"/>
              </a:solidFill>
              <a:latin typeface="Ubuntu"/>
              <a:ea typeface="Ubuntu"/>
              <a:cs typeface="Ubuntu"/>
              <a:sym typeface="Ubuntu"/>
            </a:endParaRPr>
          </a:p>
        </p:txBody>
      </p:sp>
      <p:pic>
        <p:nvPicPr>
          <p:cNvPr id="1297" name="Shape 1297"/>
          <p:cNvPicPr preferRelativeResize="0"/>
          <p:nvPr/>
        </p:nvPicPr>
        <p:blipFill>
          <a:blip r:embed="rId9">
            <a:alphaModFix/>
          </a:blip>
          <a:stretch>
            <a:fillRect/>
          </a:stretch>
        </p:blipFill>
        <p:spPr>
          <a:xfrm>
            <a:off x="4839550" y="3340875"/>
            <a:ext cx="819575" cy="819575"/>
          </a:xfrm>
          <a:prstGeom prst="rect">
            <a:avLst/>
          </a:prstGeom>
          <a:noFill/>
          <a:ln>
            <a:noFill/>
          </a:ln>
        </p:spPr>
      </p:pic>
      <p:pic>
        <p:nvPicPr>
          <p:cNvPr id="1298" name="Shape 1298"/>
          <p:cNvPicPr preferRelativeResize="0"/>
          <p:nvPr/>
        </p:nvPicPr>
        <p:blipFill>
          <a:blip r:embed="rId10">
            <a:alphaModFix/>
          </a:blip>
          <a:stretch>
            <a:fillRect/>
          </a:stretch>
        </p:blipFill>
        <p:spPr>
          <a:xfrm>
            <a:off x="-365677" y="2400300"/>
            <a:ext cx="3005845" cy="2134375"/>
          </a:xfrm>
          <a:prstGeom prst="rect">
            <a:avLst/>
          </a:prstGeom>
          <a:noFill/>
          <a:ln>
            <a:noFill/>
          </a:ln>
        </p:spPr>
      </p:pic>
      <p:sp>
        <p:nvSpPr>
          <p:cNvPr id="1299" name="Shape 1299"/>
          <p:cNvSpPr txBox="1"/>
          <p:nvPr/>
        </p:nvSpPr>
        <p:spPr>
          <a:xfrm>
            <a:off x="290075" y="4272200"/>
            <a:ext cx="4159800" cy="768299"/>
          </a:xfrm>
          <a:prstGeom prst="rect">
            <a:avLst/>
          </a:prstGeom>
          <a:noFill/>
          <a:ln>
            <a:noFill/>
          </a:ln>
        </p:spPr>
        <p:txBody>
          <a:bodyPr anchorCtr="0" anchor="t" bIns="91425" lIns="91425" rIns="91425" tIns="91425">
            <a:noAutofit/>
          </a:bodyPr>
          <a:lstStyle/>
          <a:p>
            <a:pPr lvl="0" rtl="0">
              <a:spcBef>
                <a:spcPts val="0"/>
              </a:spcBef>
              <a:buNone/>
            </a:pPr>
            <a:r>
              <a:rPr lang="en" u="sng">
                <a:solidFill>
                  <a:srgbClr val="FFFFFF"/>
                </a:solidFill>
                <a:latin typeface="Ubuntu"/>
                <a:ea typeface="Ubuntu"/>
                <a:cs typeface="Ubuntu"/>
                <a:sym typeface="Ubuntu"/>
                <a:hlinkClick r:id="rId11"/>
              </a:rPr>
              <a:t>https://www.emojibase.com/emojis-on-twitter</a:t>
            </a:r>
            <a:r>
              <a:rPr lang="en">
                <a:solidFill>
                  <a:srgbClr val="FFFFFF"/>
                </a:solidFill>
                <a:latin typeface="Ubuntu"/>
                <a:ea typeface="Ubuntu"/>
                <a:cs typeface="Ubuntu"/>
                <a:sym typeface="Ubuntu"/>
              </a:rPr>
              <a:t> - Find Emojis you can put in your Twitter bio </a:t>
            </a:r>
            <a:r>
              <a:rPr lang="en">
                <a:solidFill>
                  <a:schemeClr val="dk1"/>
                </a:solidFill>
                <a:latin typeface="Ubuntu"/>
                <a:ea typeface="Ubuntu"/>
                <a:cs typeface="Ubuntu"/>
                <a:sym typeface="Ubuntu"/>
              </a:rPr>
              <a:t>📈🔥🙏🔑✔</a:t>
            </a:r>
          </a:p>
          <a:p>
            <a:pPr lvl="0">
              <a:spcBef>
                <a:spcPts val="0"/>
              </a:spcBef>
              <a:buNone/>
            </a:pPr>
            <a:r>
              <a:t/>
            </a:r>
            <a:endParaRPr>
              <a:solidFill>
                <a:srgbClr val="FFFFFF"/>
              </a:solidFill>
            </a:endParaRPr>
          </a:p>
        </p:txBody>
      </p:sp>
    </p:spTree>
  </p:cSld>
  <p:clrMapOvr>
    <a:masterClrMapping/>
  </p:clrMapOvr>
  <p:transition spd="slow">
    <p:cut/>
  </p:transition>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3" name="Shape 1303"/>
        <p:cNvGrpSpPr/>
        <p:nvPr/>
      </p:nvGrpSpPr>
      <p:grpSpPr>
        <a:xfrm>
          <a:off x="0" y="0"/>
          <a:ext cx="0" cy="0"/>
          <a:chOff x="0" y="0"/>
          <a:chExt cx="0" cy="0"/>
        </a:xfrm>
      </p:grpSpPr>
      <p:sp>
        <p:nvSpPr>
          <p:cNvPr id="1304" name="Shape 1304"/>
          <p:cNvSpPr txBox="1"/>
          <p:nvPr>
            <p:ph type="title"/>
          </p:nvPr>
        </p:nvSpPr>
        <p:spPr>
          <a:xfrm>
            <a:off x="426000" y="52922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Insert .gifs into Email, iMessage, Twitter, Facebook...</a:t>
            </a:r>
          </a:p>
        </p:txBody>
      </p:sp>
      <p:sp>
        <p:nvSpPr>
          <p:cNvPr id="1305" name="Shape 1305"/>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sz="2500">
                <a:solidFill>
                  <a:srgbClr val="FFFFFF"/>
                </a:solidFill>
                <a:latin typeface="Ubuntu"/>
                <a:ea typeface="Ubuntu"/>
                <a:cs typeface="Ubuntu"/>
                <a:sym typeface="Ubuntu"/>
              </a:rPr>
              <a:t>Reactiongifs.com: </a:t>
            </a:r>
          </a:p>
          <a:p>
            <a:pPr lvl="0" rtl="0">
              <a:spcBef>
                <a:spcPts val="0"/>
              </a:spcBef>
              <a:buNone/>
            </a:pPr>
            <a:r>
              <a:t/>
            </a:r>
            <a:endParaRPr sz="2500">
              <a:solidFill>
                <a:srgbClr val="FFFFFF"/>
              </a:solidFill>
              <a:latin typeface="Ubuntu"/>
              <a:ea typeface="Ubuntu"/>
              <a:cs typeface="Ubuntu"/>
              <a:sym typeface="Ubuntu"/>
            </a:endParaRPr>
          </a:p>
          <a:p>
            <a:pPr lvl="0" rtl="0">
              <a:spcBef>
                <a:spcPts val="0"/>
              </a:spcBef>
              <a:buNone/>
            </a:pPr>
            <a:r>
              <a:rPr lang="en" sz="2500">
                <a:solidFill>
                  <a:srgbClr val="FFFFFF"/>
                </a:solidFill>
                <a:latin typeface="Ubuntu"/>
                <a:ea typeface="Ubuntu"/>
                <a:cs typeface="Ubuntu"/>
                <a:sym typeface="Ubuntu"/>
              </a:rPr>
              <a:t>Also: turn any</a:t>
            </a:r>
          </a:p>
          <a:p>
            <a:pPr lvl="0" rtl="0">
              <a:spcBef>
                <a:spcPts val="0"/>
              </a:spcBef>
              <a:buNone/>
            </a:pPr>
            <a:r>
              <a:rPr lang="en" sz="2500">
                <a:solidFill>
                  <a:srgbClr val="FFFFFF"/>
                </a:solidFill>
                <a:latin typeface="Ubuntu"/>
                <a:ea typeface="Ubuntu"/>
                <a:cs typeface="Ubuntu"/>
                <a:sym typeface="Ubuntu"/>
              </a:rPr>
              <a:t>Youtube video into</a:t>
            </a:r>
          </a:p>
          <a:p>
            <a:pPr lvl="0" rtl="0">
              <a:spcBef>
                <a:spcPts val="0"/>
              </a:spcBef>
              <a:buNone/>
            </a:pPr>
            <a:r>
              <a:rPr lang="en" sz="2500">
                <a:solidFill>
                  <a:srgbClr val="FFFFFF"/>
                </a:solidFill>
                <a:latin typeface="Ubuntu"/>
                <a:ea typeface="Ubuntu"/>
                <a:cs typeface="Ubuntu"/>
                <a:sym typeface="Ubuntu"/>
              </a:rPr>
              <a:t>a gif by adding “gif”</a:t>
            </a:r>
          </a:p>
          <a:p>
            <a:pPr lvl="0" rtl="0">
              <a:spcBef>
                <a:spcPts val="0"/>
              </a:spcBef>
              <a:buNone/>
            </a:pPr>
            <a:r>
              <a:rPr lang="en" sz="2500">
                <a:solidFill>
                  <a:srgbClr val="FFFFFF"/>
                </a:solidFill>
                <a:latin typeface="Ubuntu"/>
                <a:ea typeface="Ubuntu"/>
                <a:cs typeface="Ubuntu"/>
                <a:sym typeface="Ubuntu"/>
              </a:rPr>
              <a:t>before the url e.g.</a:t>
            </a:r>
          </a:p>
          <a:p>
            <a:pPr lvl="0" rtl="0">
              <a:spcBef>
                <a:spcPts val="0"/>
              </a:spcBef>
              <a:buNone/>
            </a:pPr>
            <a:r>
              <a:rPr lang="en" sz="2500">
                <a:solidFill>
                  <a:srgbClr val="FFFFFF"/>
                </a:solidFill>
                <a:latin typeface="Ubuntu"/>
                <a:ea typeface="Ubuntu"/>
                <a:cs typeface="Ubuntu"/>
                <a:sym typeface="Ubuntu"/>
              </a:rPr>
              <a:t>www.gifyoutube.com/url</a:t>
            </a:r>
          </a:p>
        </p:txBody>
      </p:sp>
      <p:pic>
        <p:nvPicPr>
          <p:cNvPr id="1306" name="Shape 1306"/>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1307" name="Shape 1307"/>
          <p:cNvPicPr preferRelativeResize="0"/>
          <p:nvPr/>
        </p:nvPicPr>
        <p:blipFill>
          <a:blip r:embed="rId4">
            <a:alphaModFix/>
          </a:blip>
          <a:stretch>
            <a:fillRect/>
          </a:stretch>
        </p:blipFill>
        <p:spPr>
          <a:xfrm>
            <a:off x="4178850" y="1386612"/>
            <a:ext cx="4762500" cy="2924175"/>
          </a:xfrm>
          <a:prstGeom prst="rect">
            <a:avLst/>
          </a:prstGeom>
          <a:noFill/>
          <a:ln>
            <a:noFill/>
          </a:ln>
        </p:spPr>
      </p:pic>
      <p:pic>
        <p:nvPicPr>
          <p:cNvPr id="1308" name="Shape 1308"/>
          <p:cNvPicPr preferRelativeResize="0"/>
          <p:nvPr/>
        </p:nvPicPr>
        <p:blipFill>
          <a:blip r:embed="rId5">
            <a:alphaModFix/>
          </a:blip>
          <a:stretch>
            <a:fillRect/>
          </a:stretch>
        </p:blipFill>
        <p:spPr>
          <a:xfrm>
            <a:off x="542750" y="1886900"/>
            <a:ext cx="3314700" cy="381000"/>
          </a:xfrm>
          <a:prstGeom prst="rect">
            <a:avLst/>
          </a:prstGeom>
          <a:noFill/>
          <a:ln>
            <a:noFill/>
          </a:ln>
        </p:spPr>
      </p:pic>
    </p:spTree>
  </p:cSld>
  <p:clrMapOvr>
    <a:masterClrMapping/>
  </p:clrMapOvr>
  <p:transition spd="slow">
    <p:cut/>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2" name="Shape 1312"/>
        <p:cNvGrpSpPr/>
        <p:nvPr/>
      </p:nvGrpSpPr>
      <p:grpSpPr>
        <a:xfrm>
          <a:off x="0" y="0"/>
          <a:ext cx="0" cy="0"/>
          <a:chOff x="0" y="0"/>
          <a:chExt cx="0" cy="0"/>
        </a:xfrm>
      </p:grpSpPr>
      <p:sp>
        <p:nvSpPr>
          <p:cNvPr id="1313" name="Shape 1313"/>
          <p:cNvSpPr txBox="1"/>
          <p:nvPr>
            <p:ph type="title"/>
          </p:nvPr>
        </p:nvSpPr>
        <p:spPr>
          <a:xfrm>
            <a:off x="394800" y="20597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Bonus mosh!</a:t>
            </a:r>
          </a:p>
        </p:txBody>
      </p:sp>
      <p:sp>
        <p:nvSpPr>
          <p:cNvPr id="1314" name="Shape 1314"/>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lnSpc>
                <a:spcPct val="140000"/>
              </a:lnSpc>
              <a:spcBef>
                <a:spcPts val="2400"/>
              </a:spcBef>
              <a:spcAft>
                <a:spcPts val="600"/>
              </a:spcAft>
              <a:buClr>
                <a:srgbClr val="FFFFFF"/>
              </a:buClr>
              <a:buFont typeface="Ubuntu"/>
              <a:buChar char="-"/>
            </a:pPr>
            <a:r>
              <a:rPr b="1" lang="en" sz="2300" u="sng">
                <a:solidFill>
                  <a:schemeClr val="hlink"/>
                </a:solidFill>
                <a:latin typeface="Ubuntu"/>
                <a:ea typeface="Ubuntu"/>
                <a:cs typeface="Ubuntu"/>
                <a:sym typeface="Ubuntu"/>
                <a:hlinkClick r:id="rId3"/>
              </a:rPr>
              <a:t>THE IOS APP MARKETING STRATEGY GUIDE</a:t>
            </a:r>
          </a:p>
          <a:p>
            <a:pPr indent="-228600" lvl="0" marL="457200" rtl="0">
              <a:spcBef>
                <a:spcPts val="0"/>
              </a:spcBef>
              <a:buClr>
                <a:srgbClr val="FFFFFF"/>
              </a:buClr>
              <a:buFont typeface="Ubuntu"/>
              <a:buChar char="-"/>
            </a:pPr>
            <a:r>
              <a:rPr lang="en" u="sng">
                <a:solidFill>
                  <a:schemeClr val="hlink"/>
                </a:solidFill>
                <a:latin typeface="Ubuntu"/>
                <a:ea typeface="Ubuntu"/>
                <a:cs typeface="Ubuntu"/>
                <a:sym typeface="Ubuntu"/>
                <a:hlinkClick r:id="rId4"/>
              </a:rPr>
              <a:t>Typosaurus:</a:t>
            </a:r>
            <a:r>
              <a:rPr lang="en">
                <a:solidFill>
                  <a:srgbClr val="FFFFFF"/>
                </a:solidFill>
                <a:latin typeface="Ubuntu"/>
                <a:ea typeface="Ubuntu"/>
                <a:cs typeface="Ubuntu"/>
                <a:sym typeface="Ubuntu"/>
              </a:rPr>
              <a:t> R.I.P. Spelling errors on your site</a:t>
            </a:r>
          </a:p>
          <a:p>
            <a:pPr indent="-228600" lvl="0" marL="457200" rtl="0">
              <a:spcBef>
                <a:spcPts val="0"/>
              </a:spcBef>
              <a:buClr>
                <a:srgbClr val="FFFFFF"/>
              </a:buClr>
              <a:buFont typeface="Ubuntu"/>
              <a:buChar char="-"/>
            </a:pPr>
            <a:r>
              <a:rPr lang="en" u="sng">
                <a:solidFill>
                  <a:schemeClr val="hlink"/>
                </a:solidFill>
                <a:latin typeface="Ubuntu"/>
                <a:ea typeface="Ubuntu"/>
                <a:cs typeface="Ubuntu"/>
                <a:sym typeface="Ubuntu"/>
                <a:hlinkClick r:id="rId5"/>
              </a:rPr>
              <a:t>Xendpay:</a:t>
            </a:r>
            <a:r>
              <a:rPr lang="en">
                <a:solidFill>
                  <a:srgbClr val="FFFFFF"/>
                </a:solidFill>
                <a:latin typeface="Ubuntu"/>
                <a:ea typeface="Ubuntu"/>
                <a:cs typeface="Ubuntu"/>
                <a:sym typeface="Ubuntu"/>
              </a:rPr>
              <a:t> Send money worldwide free!</a:t>
            </a:r>
          </a:p>
          <a:p>
            <a:pPr indent="-228600" lvl="0" marL="457200" rtl="0">
              <a:spcBef>
                <a:spcPts val="0"/>
              </a:spcBef>
              <a:buClr>
                <a:srgbClr val="FFFFFF"/>
              </a:buClr>
              <a:buFont typeface="Ubuntu"/>
              <a:buChar char="-"/>
            </a:pPr>
            <a:r>
              <a:rPr lang="en" u="sng">
                <a:solidFill>
                  <a:schemeClr val="hlink"/>
                </a:solidFill>
                <a:latin typeface="Ubuntu"/>
                <a:ea typeface="Ubuntu"/>
                <a:cs typeface="Ubuntu"/>
                <a:sym typeface="Ubuntu"/>
                <a:hlinkClick r:id="rId6"/>
              </a:rPr>
              <a:t>33 ways to get more clients</a:t>
            </a:r>
            <a:r>
              <a:rPr lang="en">
                <a:solidFill>
                  <a:srgbClr val="FFFFFF"/>
                </a:solidFill>
                <a:latin typeface="Ubuntu"/>
                <a:ea typeface="Ubuntu"/>
                <a:cs typeface="Ubuntu"/>
                <a:sym typeface="Ubuntu"/>
              </a:rPr>
              <a:t> - Worth reading</a:t>
            </a:r>
          </a:p>
        </p:txBody>
      </p:sp>
      <p:pic>
        <p:nvPicPr>
          <p:cNvPr id="1315" name="Shape 1315"/>
          <p:cNvPicPr preferRelativeResize="0"/>
          <p:nvPr/>
        </p:nvPicPr>
        <p:blipFill>
          <a:blip r:embed="rId7">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9" name="Shape 1319"/>
        <p:cNvGrpSpPr/>
        <p:nvPr/>
      </p:nvGrpSpPr>
      <p:grpSpPr>
        <a:xfrm>
          <a:off x="0" y="0"/>
          <a:ext cx="0" cy="0"/>
          <a:chOff x="0" y="0"/>
          <a:chExt cx="0" cy="0"/>
        </a:xfrm>
      </p:grpSpPr>
      <p:sp>
        <p:nvSpPr>
          <p:cNvPr id="1320" name="Shape 1320"/>
          <p:cNvSpPr txBox="1"/>
          <p:nvPr>
            <p:ph type="title"/>
          </p:nvPr>
        </p:nvSpPr>
        <p:spPr>
          <a:xfrm>
            <a:off x="93600" y="205975"/>
            <a:ext cx="9144000" cy="857400"/>
          </a:xfrm>
          <a:prstGeom prst="rect">
            <a:avLst/>
          </a:prstGeom>
        </p:spPr>
        <p:txBody>
          <a:bodyPr anchorCtr="0" anchor="b" bIns="91425" lIns="91425" rIns="91425" tIns="91425">
            <a:noAutofit/>
          </a:bodyPr>
          <a:lstStyle/>
          <a:p>
            <a:pPr lvl="0" rtl="0">
              <a:spcBef>
                <a:spcPts val="0"/>
              </a:spcBef>
              <a:buNone/>
            </a:pPr>
            <a:r>
              <a:rPr lang="en" sz="3400">
                <a:latin typeface="Ubuntu"/>
                <a:ea typeface="Ubuntu"/>
                <a:cs typeface="Ubuntu"/>
                <a:sym typeface="Ubuntu"/>
              </a:rPr>
              <a:t>  Similarweb: Spying is officially “okay”</a:t>
            </a:r>
          </a:p>
        </p:txBody>
      </p:sp>
      <p:sp>
        <p:nvSpPr>
          <p:cNvPr id="1321" name="Shape 132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 </a:t>
            </a:r>
          </a:p>
        </p:txBody>
      </p:sp>
      <p:pic>
        <p:nvPicPr>
          <p:cNvPr id="1322" name="Shape 1322"/>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1323" name="Shape 1323"/>
          <p:cNvPicPr preferRelativeResize="0"/>
          <p:nvPr/>
        </p:nvPicPr>
        <p:blipFill>
          <a:blip r:embed="rId4">
            <a:alphaModFix/>
          </a:blip>
          <a:stretch>
            <a:fillRect/>
          </a:stretch>
        </p:blipFill>
        <p:spPr>
          <a:xfrm>
            <a:off x="1150500" y="1228100"/>
            <a:ext cx="7067550" cy="3048000"/>
          </a:xfrm>
          <a:prstGeom prst="rect">
            <a:avLst/>
          </a:prstGeom>
          <a:noFill/>
          <a:ln>
            <a:noFill/>
          </a:ln>
        </p:spPr>
      </p:pic>
      <p:pic>
        <p:nvPicPr>
          <p:cNvPr id="1324" name="Shape 1324"/>
          <p:cNvPicPr preferRelativeResize="0"/>
          <p:nvPr/>
        </p:nvPicPr>
        <p:blipFill>
          <a:blip r:embed="rId5">
            <a:alphaModFix/>
          </a:blip>
          <a:stretch>
            <a:fillRect/>
          </a:stretch>
        </p:blipFill>
        <p:spPr>
          <a:xfrm>
            <a:off x="1965750" y="1299475"/>
            <a:ext cx="2692399" cy="986525"/>
          </a:xfrm>
          <a:prstGeom prst="rect">
            <a:avLst/>
          </a:prstGeom>
          <a:noFill/>
          <a:ln>
            <a:noFill/>
          </a:ln>
        </p:spPr>
      </p:pic>
      <p:pic>
        <p:nvPicPr>
          <p:cNvPr id="1325" name="Shape 1325"/>
          <p:cNvPicPr preferRelativeResize="0"/>
          <p:nvPr/>
        </p:nvPicPr>
        <p:blipFill>
          <a:blip r:embed="rId6">
            <a:alphaModFix/>
          </a:blip>
          <a:stretch>
            <a:fillRect/>
          </a:stretch>
        </p:blipFill>
        <p:spPr>
          <a:xfrm>
            <a:off x="1150500" y="4440812"/>
            <a:ext cx="1695450" cy="371475"/>
          </a:xfrm>
          <a:prstGeom prst="rect">
            <a:avLst/>
          </a:prstGeom>
          <a:noFill/>
          <a:ln>
            <a:noFill/>
          </a:ln>
        </p:spPr>
      </p:pic>
    </p:spTree>
  </p:cSld>
  <p:clrMapOvr>
    <a:masterClrMapping/>
  </p:clrMapOvr>
  <p:transition spd="slow">
    <p:cut/>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9" name="Shape 1329"/>
        <p:cNvGrpSpPr/>
        <p:nvPr/>
      </p:nvGrpSpPr>
      <p:grpSpPr>
        <a:xfrm>
          <a:off x="0" y="0"/>
          <a:ext cx="0" cy="0"/>
          <a:chOff x="0" y="0"/>
          <a:chExt cx="0" cy="0"/>
        </a:xfrm>
      </p:grpSpPr>
      <p:sp>
        <p:nvSpPr>
          <p:cNvPr id="1330" name="Shape 1330"/>
          <p:cNvSpPr txBox="1"/>
          <p:nvPr>
            <p:ph type="title"/>
          </p:nvPr>
        </p:nvSpPr>
        <p:spPr>
          <a:xfrm>
            <a:off x="93600" y="205975"/>
            <a:ext cx="9144000" cy="857400"/>
          </a:xfrm>
          <a:prstGeom prst="rect">
            <a:avLst/>
          </a:prstGeom>
        </p:spPr>
        <p:txBody>
          <a:bodyPr anchorCtr="0" anchor="b" bIns="91425" lIns="91425" rIns="91425" tIns="91425">
            <a:noAutofit/>
          </a:bodyPr>
          <a:lstStyle/>
          <a:p>
            <a:pPr lvl="0" rtl="0">
              <a:spcBef>
                <a:spcPts val="0"/>
              </a:spcBef>
              <a:buNone/>
            </a:pPr>
            <a:r>
              <a:rPr lang="en" sz="3400">
                <a:latin typeface="Ubuntu"/>
                <a:ea typeface="Ubuntu"/>
                <a:cs typeface="Ubuntu"/>
                <a:sym typeface="Ubuntu"/>
              </a:rPr>
              <a:t>  Reverse engineering growth:</a:t>
            </a:r>
          </a:p>
        </p:txBody>
      </p:sp>
      <p:sp>
        <p:nvSpPr>
          <p:cNvPr id="1331" name="Shape 133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 </a:t>
            </a:r>
          </a:p>
        </p:txBody>
      </p:sp>
      <p:pic>
        <p:nvPicPr>
          <p:cNvPr id="1332" name="Shape 1332"/>
          <p:cNvPicPr preferRelativeResize="0"/>
          <p:nvPr/>
        </p:nvPicPr>
        <p:blipFill>
          <a:blip r:embed="rId3">
            <a:alphaModFix/>
          </a:blip>
          <a:stretch>
            <a:fillRect/>
          </a:stretch>
        </p:blipFill>
        <p:spPr>
          <a:xfrm>
            <a:off x="536750" y="2656087"/>
            <a:ext cx="7995526" cy="2383137"/>
          </a:xfrm>
          <a:prstGeom prst="rect">
            <a:avLst/>
          </a:prstGeom>
          <a:noFill/>
          <a:ln>
            <a:noFill/>
          </a:ln>
        </p:spPr>
      </p:pic>
      <p:pic>
        <p:nvPicPr>
          <p:cNvPr id="1333" name="Shape 1333"/>
          <p:cNvPicPr preferRelativeResize="0"/>
          <p:nvPr/>
        </p:nvPicPr>
        <p:blipFill>
          <a:blip r:embed="rId4">
            <a:alphaModFix/>
          </a:blip>
          <a:stretch>
            <a:fillRect/>
          </a:stretch>
        </p:blipFill>
        <p:spPr>
          <a:xfrm>
            <a:off x="2979300" y="1141048"/>
            <a:ext cx="4785599" cy="1437350"/>
          </a:xfrm>
          <a:prstGeom prst="rect">
            <a:avLst/>
          </a:prstGeom>
          <a:noFill/>
          <a:ln>
            <a:noFill/>
          </a:ln>
        </p:spPr>
      </p:pic>
      <p:pic>
        <p:nvPicPr>
          <p:cNvPr id="1334" name="Shape 1334"/>
          <p:cNvPicPr preferRelativeResize="0"/>
          <p:nvPr/>
        </p:nvPicPr>
        <p:blipFill>
          <a:blip r:embed="rId5">
            <a:alphaModFix/>
          </a:blip>
          <a:stretch>
            <a:fillRect/>
          </a:stretch>
        </p:blipFill>
        <p:spPr>
          <a:xfrm>
            <a:off x="813425" y="1141050"/>
            <a:ext cx="2165869" cy="1437349"/>
          </a:xfrm>
          <a:prstGeom prst="rect">
            <a:avLst/>
          </a:prstGeom>
          <a:noFill/>
          <a:ln>
            <a:noFill/>
          </a:ln>
        </p:spPr>
      </p:pic>
      <p:sp>
        <p:nvSpPr>
          <p:cNvPr id="1335" name="Shape 1335"/>
          <p:cNvSpPr/>
          <p:nvPr/>
        </p:nvSpPr>
        <p:spPr>
          <a:xfrm>
            <a:off x="6998525" y="1508375"/>
            <a:ext cx="1114800" cy="1255500"/>
          </a:xfrm>
          <a:prstGeom prst="ellipse">
            <a:avLst/>
          </a:prstGeom>
          <a:noFill/>
          <a:ln cap="flat" cmpd="sng" w="76200">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36" name="Shape 1336"/>
          <p:cNvSpPr/>
          <p:nvPr/>
        </p:nvSpPr>
        <p:spPr>
          <a:xfrm>
            <a:off x="7176525" y="2838750"/>
            <a:ext cx="674700" cy="1002599"/>
          </a:xfrm>
          <a:prstGeom prst="downArrow">
            <a:avLst>
              <a:gd fmla="val 50000" name="adj1"/>
              <a:gd fmla="val 50000" name="adj2"/>
            </a:avLst>
          </a:prstGeom>
          <a:solidFill>
            <a:srgbClr val="B7B7B7"/>
          </a:solidFill>
          <a:ln cap="flat" cmpd="sng" w="76200">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0" name="Shape 1340"/>
        <p:cNvGrpSpPr/>
        <p:nvPr/>
      </p:nvGrpSpPr>
      <p:grpSpPr>
        <a:xfrm>
          <a:off x="0" y="0"/>
          <a:ext cx="0" cy="0"/>
          <a:chOff x="0" y="0"/>
          <a:chExt cx="0" cy="0"/>
        </a:xfrm>
      </p:grpSpPr>
      <p:sp>
        <p:nvSpPr>
          <p:cNvPr id="1341" name="Shape 1341"/>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a:t> </a:t>
            </a:r>
          </a:p>
        </p:txBody>
      </p:sp>
      <p:sp>
        <p:nvSpPr>
          <p:cNvPr id="1342" name="Shape 1342"/>
          <p:cNvSpPr txBox="1"/>
          <p:nvPr>
            <p:ph type="ctrTitle"/>
          </p:nvPr>
        </p:nvSpPr>
        <p:spPr>
          <a:xfrm>
            <a:off x="685800" y="1583342"/>
            <a:ext cx="7772400" cy="1159799"/>
          </a:xfrm>
          <a:prstGeom prst="rect">
            <a:avLst/>
          </a:prstGeom>
        </p:spPr>
        <p:txBody>
          <a:bodyPr anchorCtr="0" anchor="b" bIns="91425" lIns="91425" rIns="91425" tIns="91425">
            <a:noAutofit/>
          </a:bodyPr>
          <a:lstStyle/>
          <a:p>
            <a:pPr lvl="0">
              <a:spcBef>
                <a:spcPts val="0"/>
              </a:spcBef>
              <a:buNone/>
            </a:pPr>
            <a:r>
              <a:rPr lang="en"/>
              <a:t> </a:t>
            </a:r>
          </a:p>
        </p:txBody>
      </p:sp>
      <p:pic>
        <p:nvPicPr>
          <p:cNvPr id="1343" name="Shape 1343"/>
          <p:cNvPicPr preferRelativeResize="0"/>
          <p:nvPr/>
        </p:nvPicPr>
        <p:blipFill>
          <a:blip r:embed="rId3">
            <a:alphaModFix/>
          </a:blip>
          <a:stretch>
            <a:fillRect/>
          </a:stretch>
        </p:blipFill>
        <p:spPr>
          <a:xfrm>
            <a:off x="2967025" y="227087"/>
            <a:ext cx="3209925" cy="1019175"/>
          </a:xfrm>
          <a:prstGeom prst="rect">
            <a:avLst/>
          </a:prstGeom>
          <a:noFill/>
          <a:ln>
            <a:noFill/>
          </a:ln>
        </p:spPr>
      </p:pic>
      <p:pic>
        <p:nvPicPr>
          <p:cNvPr id="1344" name="Shape 1344"/>
          <p:cNvPicPr preferRelativeResize="0"/>
          <p:nvPr/>
        </p:nvPicPr>
        <p:blipFill>
          <a:blip r:embed="rId4">
            <a:alphaModFix/>
          </a:blip>
          <a:stretch>
            <a:fillRect/>
          </a:stretch>
        </p:blipFill>
        <p:spPr>
          <a:xfrm>
            <a:off x="766750" y="1316850"/>
            <a:ext cx="7610475" cy="3600450"/>
          </a:xfrm>
          <a:prstGeom prst="rect">
            <a:avLst/>
          </a:prstGeom>
          <a:noFill/>
          <a:ln>
            <a:noFill/>
          </a:ln>
        </p:spPr>
      </p:pic>
      <p:pic>
        <p:nvPicPr>
          <p:cNvPr id="1345" name="Shape 1345"/>
          <p:cNvPicPr preferRelativeResize="0"/>
          <p:nvPr/>
        </p:nvPicPr>
        <p:blipFill>
          <a:blip r:embed="rId5">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203" name="Shape 203"/>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You do not talk about growth hacking</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204" name="Shape 204"/>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205" name="Shape 205"/>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9" name="Shape 1349"/>
        <p:cNvGrpSpPr/>
        <p:nvPr/>
      </p:nvGrpSpPr>
      <p:grpSpPr>
        <a:xfrm>
          <a:off x="0" y="0"/>
          <a:ext cx="0" cy="0"/>
          <a:chOff x="0" y="0"/>
          <a:chExt cx="0" cy="0"/>
        </a:xfrm>
      </p:grpSpPr>
      <p:sp>
        <p:nvSpPr>
          <p:cNvPr id="1350" name="Shape 1350"/>
          <p:cNvSpPr txBox="1"/>
          <p:nvPr>
            <p:ph type="title"/>
          </p:nvPr>
        </p:nvSpPr>
        <p:spPr>
          <a:xfrm>
            <a:off x="457200" y="3"/>
            <a:ext cx="8229600" cy="857400"/>
          </a:xfrm>
          <a:prstGeom prst="rect">
            <a:avLst/>
          </a:prstGeom>
        </p:spPr>
        <p:txBody>
          <a:bodyPr anchorCtr="0" anchor="b" bIns="91425" lIns="91425" rIns="91425" tIns="91425">
            <a:noAutofit/>
          </a:bodyPr>
          <a:lstStyle/>
          <a:p>
            <a:pPr lvl="0">
              <a:spcBef>
                <a:spcPts val="0"/>
              </a:spcBef>
              <a:buNone/>
            </a:pPr>
            <a:r>
              <a:rPr lang="en" sz="3400">
                <a:latin typeface="Ubuntu"/>
                <a:ea typeface="Ubuntu"/>
                <a:cs typeface="Ubuntu"/>
                <a:sym typeface="Ubuntu"/>
              </a:rPr>
              <a:t>Find your .com: leandomainsearch.com</a:t>
            </a:r>
          </a:p>
        </p:txBody>
      </p:sp>
      <p:sp>
        <p:nvSpPr>
          <p:cNvPr id="1351" name="Shape 135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1352" name="Shape 1352"/>
          <p:cNvPicPr preferRelativeResize="0"/>
          <p:nvPr/>
        </p:nvPicPr>
        <p:blipFill>
          <a:blip r:embed="rId3">
            <a:alphaModFix/>
          </a:blip>
          <a:stretch>
            <a:fillRect/>
          </a:stretch>
        </p:blipFill>
        <p:spPr>
          <a:xfrm>
            <a:off x="857325" y="773525"/>
            <a:ext cx="6849558" cy="4152325"/>
          </a:xfrm>
          <a:prstGeom prst="rect">
            <a:avLst/>
          </a:prstGeom>
          <a:noFill/>
          <a:ln>
            <a:noFill/>
          </a:ln>
        </p:spPr>
      </p:pic>
      <p:sp>
        <p:nvSpPr>
          <p:cNvPr id="1353" name="Shape 1353"/>
          <p:cNvSpPr/>
          <p:nvPr/>
        </p:nvSpPr>
        <p:spPr>
          <a:xfrm>
            <a:off x="7634425" y="857400"/>
            <a:ext cx="247200" cy="245399"/>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7" name="Shape 1357"/>
        <p:cNvGrpSpPr/>
        <p:nvPr/>
      </p:nvGrpSpPr>
      <p:grpSpPr>
        <a:xfrm>
          <a:off x="0" y="0"/>
          <a:ext cx="0" cy="0"/>
          <a:chOff x="0" y="0"/>
          <a:chExt cx="0" cy="0"/>
        </a:xfrm>
      </p:grpSpPr>
      <p:sp>
        <p:nvSpPr>
          <p:cNvPr id="1358" name="Shape 1358"/>
          <p:cNvSpPr txBox="1"/>
          <p:nvPr>
            <p:ph type="title"/>
          </p:nvPr>
        </p:nvSpPr>
        <p:spPr>
          <a:xfrm>
            <a:off x="457200" y="3"/>
            <a:ext cx="8229600" cy="857400"/>
          </a:xfrm>
          <a:prstGeom prst="rect">
            <a:avLst/>
          </a:prstGeom>
        </p:spPr>
        <p:txBody>
          <a:bodyPr anchorCtr="0" anchor="b" bIns="91425" lIns="91425" rIns="91425" tIns="91425">
            <a:noAutofit/>
          </a:bodyPr>
          <a:lstStyle/>
          <a:p>
            <a:pPr lvl="0" rtl="0">
              <a:spcBef>
                <a:spcPts val="0"/>
              </a:spcBef>
              <a:buNone/>
            </a:pPr>
            <a:r>
              <a:rPr lang="en" sz="3400">
                <a:latin typeface="Ubuntu"/>
                <a:ea typeface="Ubuntu"/>
                <a:cs typeface="Ubuntu"/>
                <a:sym typeface="Ubuntu"/>
              </a:rPr>
              <a:t>Chartgo: Create a chart in 30 seconds</a:t>
            </a:r>
          </a:p>
        </p:txBody>
      </p:sp>
      <p:sp>
        <p:nvSpPr>
          <p:cNvPr id="1359" name="Shape 135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 </a:t>
            </a:r>
          </a:p>
        </p:txBody>
      </p:sp>
      <p:sp>
        <p:nvSpPr>
          <p:cNvPr id="1360" name="Shape 1360"/>
          <p:cNvSpPr/>
          <p:nvPr/>
        </p:nvSpPr>
        <p:spPr>
          <a:xfrm>
            <a:off x="7634425" y="857400"/>
            <a:ext cx="247200" cy="245399"/>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361" name="Shape 1361"/>
          <p:cNvPicPr preferRelativeResize="0"/>
          <p:nvPr/>
        </p:nvPicPr>
        <p:blipFill>
          <a:blip r:embed="rId3">
            <a:alphaModFix/>
          </a:blip>
          <a:stretch>
            <a:fillRect/>
          </a:stretch>
        </p:blipFill>
        <p:spPr>
          <a:xfrm>
            <a:off x="5087225" y="1559225"/>
            <a:ext cx="3599574" cy="3199624"/>
          </a:xfrm>
          <a:prstGeom prst="rect">
            <a:avLst/>
          </a:prstGeom>
          <a:noFill/>
          <a:ln>
            <a:noFill/>
          </a:ln>
        </p:spPr>
      </p:pic>
      <p:pic>
        <p:nvPicPr>
          <p:cNvPr id="1362" name="Shape 1362"/>
          <p:cNvPicPr preferRelativeResize="0"/>
          <p:nvPr/>
        </p:nvPicPr>
        <p:blipFill>
          <a:blip r:embed="rId4">
            <a:alphaModFix/>
          </a:blip>
          <a:stretch>
            <a:fillRect/>
          </a:stretch>
        </p:blipFill>
        <p:spPr>
          <a:xfrm>
            <a:off x="1409575" y="1834950"/>
            <a:ext cx="2288799" cy="780575"/>
          </a:xfrm>
          <a:prstGeom prst="rect">
            <a:avLst/>
          </a:prstGeom>
          <a:noFill/>
          <a:ln>
            <a:noFill/>
          </a:ln>
        </p:spPr>
      </p:pic>
      <p:pic>
        <p:nvPicPr>
          <p:cNvPr id="1363" name="Shape 1363"/>
          <p:cNvPicPr preferRelativeResize="0"/>
          <p:nvPr/>
        </p:nvPicPr>
        <p:blipFill>
          <a:blip r:embed="rId5">
            <a:alphaModFix/>
          </a:blip>
          <a:stretch>
            <a:fillRect/>
          </a:stretch>
        </p:blipFill>
        <p:spPr>
          <a:xfrm>
            <a:off x="457200" y="3225100"/>
            <a:ext cx="4524553" cy="1533749"/>
          </a:xfrm>
          <a:prstGeom prst="rect">
            <a:avLst/>
          </a:prstGeom>
          <a:noFill/>
          <a:ln>
            <a:noFill/>
          </a:ln>
        </p:spPr>
      </p:pic>
    </p:spTree>
  </p:cSld>
  <p:clrMapOvr>
    <a:masterClrMapping/>
  </p:clrMapOvr>
  <p:transition spd="slow">
    <p:cut/>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7" name="Shape 1367"/>
        <p:cNvGrpSpPr/>
        <p:nvPr/>
      </p:nvGrpSpPr>
      <p:grpSpPr>
        <a:xfrm>
          <a:off x="0" y="0"/>
          <a:ext cx="0" cy="0"/>
          <a:chOff x="0" y="0"/>
          <a:chExt cx="0" cy="0"/>
        </a:xfrm>
      </p:grpSpPr>
      <p:sp>
        <p:nvSpPr>
          <p:cNvPr id="1368" name="Shape 1368"/>
          <p:cNvSpPr txBox="1"/>
          <p:nvPr>
            <p:ph type="title"/>
          </p:nvPr>
        </p:nvSpPr>
        <p:spPr>
          <a:xfrm>
            <a:off x="394800" y="20597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Bonus mosh 2: Read all about it</a:t>
            </a:r>
          </a:p>
        </p:txBody>
      </p:sp>
      <p:sp>
        <p:nvSpPr>
          <p:cNvPr id="1369" name="Shape 1369"/>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Clr>
                <a:srgbClr val="FFFFFF"/>
              </a:buClr>
              <a:buFont typeface="Ubuntu"/>
              <a:buChar char="-"/>
            </a:pPr>
            <a:r>
              <a:rPr b="1" lang="en" sz="2300" u="sng">
                <a:solidFill>
                  <a:srgbClr val="FFFFFF"/>
                </a:solidFill>
                <a:latin typeface="Ubuntu"/>
                <a:ea typeface="Ubuntu"/>
                <a:cs typeface="Ubuntu"/>
                <a:sym typeface="Ubuntu"/>
              </a:rPr>
              <a:t>“The 48 laws of power”</a:t>
            </a:r>
            <a:r>
              <a:rPr b="1" lang="en" sz="2300">
                <a:solidFill>
                  <a:srgbClr val="FFFFFF"/>
                </a:solidFill>
                <a:latin typeface="Ubuntu"/>
                <a:ea typeface="Ubuntu"/>
                <a:cs typeface="Ubuntu"/>
                <a:sym typeface="Ubuntu"/>
              </a:rPr>
              <a:t> - Robert Greene (Psychology/Strategy/Essential for any person)</a:t>
            </a:r>
          </a:p>
          <a:p>
            <a:pPr indent="-374650" lvl="0" marL="457200" rtl="0">
              <a:spcBef>
                <a:spcPts val="0"/>
              </a:spcBef>
              <a:buClr>
                <a:srgbClr val="FFFFFF"/>
              </a:buClr>
              <a:buSzPct val="100000"/>
              <a:buFont typeface="Ubuntu"/>
              <a:buChar char="-"/>
            </a:pPr>
            <a:r>
              <a:rPr b="1" lang="en" sz="2300" u="sng">
                <a:solidFill>
                  <a:srgbClr val="FFFFFF"/>
                </a:solidFill>
                <a:latin typeface="Ubuntu"/>
                <a:ea typeface="Ubuntu"/>
                <a:cs typeface="Ubuntu"/>
                <a:sym typeface="Ubuntu"/>
              </a:rPr>
              <a:t>“How to win friends and influence people” </a:t>
            </a:r>
            <a:r>
              <a:rPr b="1" lang="en" sz="2300">
                <a:solidFill>
                  <a:srgbClr val="FFFFFF"/>
                </a:solidFill>
                <a:latin typeface="Ubuntu"/>
                <a:ea typeface="Ubuntu"/>
                <a:cs typeface="Ubuntu"/>
                <a:sym typeface="Ubuntu"/>
              </a:rPr>
              <a:t>- Dale Carnegie (networking/partnerships/sales)</a:t>
            </a:r>
          </a:p>
          <a:p>
            <a:pPr indent="-374650" lvl="0" marL="457200" rtl="0">
              <a:spcBef>
                <a:spcPts val="0"/>
              </a:spcBef>
              <a:buClr>
                <a:srgbClr val="FFFFFF"/>
              </a:buClr>
              <a:buSzPct val="100000"/>
              <a:buFont typeface="Ubuntu"/>
              <a:buChar char="-"/>
            </a:pPr>
            <a:r>
              <a:rPr b="1" lang="en" sz="2300" u="sng">
                <a:solidFill>
                  <a:srgbClr val="FFFFFF"/>
                </a:solidFill>
                <a:latin typeface="Ubuntu"/>
                <a:ea typeface="Ubuntu"/>
                <a:cs typeface="Ubuntu"/>
                <a:sym typeface="Ubuntu"/>
              </a:rPr>
              <a:t>“Trust Me I’m Lying”</a:t>
            </a:r>
            <a:r>
              <a:rPr b="1" lang="en" sz="2300">
                <a:solidFill>
                  <a:srgbClr val="FFFFFF"/>
                </a:solidFill>
                <a:latin typeface="Ubuntu"/>
                <a:ea typeface="Ubuntu"/>
                <a:cs typeface="Ubuntu"/>
                <a:sym typeface="Ubuntu"/>
              </a:rPr>
              <a:t> - Ryan Holiday (P.R.)</a:t>
            </a:r>
          </a:p>
          <a:p>
            <a:pPr indent="-374650" lvl="0" marL="457200" rtl="0">
              <a:spcBef>
                <a:spcPts val="0"/>
              </a:spcBef>
              <a:buClr>
                <a:srgbClr val="FFFFFF"/>
              </a:buClr>
              <a:buSzPct val="100000"/>
              <a:buFont typeface="Ubuntu"/>
              <a:buChar char="-"/>
            </a:pPr>
            <a:r>
              <a:rPr b="1" lang="en" sz="2300" u="sng">
                <a:solidFill>
                  <a:srgbClr val="FFFFFF"/>
                </a:solidFill>
                <a:latin typeface="Ubuntu"/>
                <a:ea typeface="Ubuntu"/>
                <a:cs typeface="Ubuntu"/>
                <a:sym typeface="Ubuntu"/>
              </a:rPr>
              <a:t>“Zero to one”</a:t>
            </a:r>
            <a:r>
              <a:rPr b="1" lang="en" sz="2300">
                <a:solidFill>
                  <a:srgbClr val="FFFFFF"/>
                </a:solidFill>
                <a:latin typeface="Ubuntu"/>
                <a:ea typeface="Ubuntu"/>
                <a:cs typeface="Ubuntu"/>
                <a:sym typeface="Ubuntu"/>
              </a:rPr>
              <a:t> - Peter Thiel (Getting Investment)</a:t>
            </a:r>
          </a:p>
          <a:p>
            <a:pPr indent="-374650" lvl="0" marL="457200" rtl="0">
              <a:spcBef>
                <a:spcPts val="0"/>
              </a:spcBef>
              <a:buClr>
                <a:srgbClr val="FFFFFF"/>
              </a:buClr>
              <a:buSzPct val="100000"/>
              <a:buFont typeface="Ubuntu"/>
              <a:buChar char="-"/>
            </a:pPr>
            <a:r>
              <a:rPr b="1" lang="en" sz="2300" u="sng">
                <a:solidFill>
                  <a:srgbClr val="FFFFFF"/>
                </a:solidFill>
                <a:latin typeface="Ubuntu"/>
                <a:ea typeface="Ubuntu"/>
                <a:cs typeface="Ubuntu"/>
                <a:sym typeface="Ubuntu"/>
              </a:rPr>
              <a:t>“The Four Hour Work Week”</a:t>
            </a:r>
            <a:r>
              <a:rPr b="1" lang="en" sz="2300">
                <a:solidFill>
                  <a:srgbClr val="FFFFFF"/>
                </a:solidFill>
                <a:latin typeface="Ubuntu"/>
                <a:ea typeface="Ubuntu"/>
                <a:cs typeface="Ubuntu"/>
                <a:sym typeface="Ubuntu"/>
              </a:rPr>
              <a:t> - Tim Ferriss (strategy)</a:t>
            </a:r>
          </a:p>
          <a:p>
            <a:pPr indent="-374650" lvl="0" marL="457200" rtl="0">
              <a:spcBef>
                <a:spcPts val="0"/>
              </a:spcBef>
              <a:buClr>
                <a:srgbClr val="FFFFFF"/>
              </a:buClr>
              <a:buSzPct val="100000"/>
              <a:buFont typeface="Ubuntu"/>
              <a:buChar char="-"/>
            </a:pPr>
            <a:r>
              <a:rPr b="1" lang="en" sz="2300" u="sng">
                <a:solidFill>
                  <a:srgbClr val="FFFFFF"/>
                </a:solidFill>
                <a:latin typeface="Ubuntu"/>
                <a:ea typeface="Ubuntu"/>
                <a:cs typeface="Ubuntu"/>
                <a:sym typeface="Ubuntu"/>
              </a:rPr>
              <a:t>“The hard thing about hard things”</a:t>
            </a:r>
            <a:r>
              <a:rPr b="1" lang="en" sz="2300">
                <a:solidFill>
                  <a:srgbClr val="FFFFFF"/>
                </a:solidFill>
                <a:latin typeface="Ubuntu"/>
                <a:ea typeface="Ubuntu"/>
                <a:cs typeface="Ubuntu"/>
                <a:sym typeface="Ubuntu"/>
              </a:rPr>
              <a:t> Ben Horowitz (Management)</a:t>
            </a:r>
          </a:p>
        </p:txBody>
      </p:sp>
      <p:pic>
        <p:nvPicPr>
          <p:cNvPr id="1370" name="Shape 1370"/>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4" name="Shape 1374"/>
        <p:cNvGrpSpPr/>
        <p:nvPr/>
      </p:nvGrpSpPr>
      <p:grpSpPr>
        <a:xfrm>
          <a:off x="0" y="0"/>
          <a:ext cx="0" cy="0"/>
          <a:chOff x="0" y="0"/>
          <a:chExt cx="0" cy="0"/>
        </a:xfrm>
      </p:grpSpPr>
      <p:sp>
        <p:nvSpPr>
          <p:cNvPr id="1375" name="Shape 1375"/>
          <p:cNvSpPr txBox="1"/>
          <p:nvPr>
            <p:ph type="title"/>
          </p:nvPr>
        </p:nvSpPr>
        <p:spPr>
          <a:xfrm>
            <a:off x="394800" y="20597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What should you do on your to-do list?</a:t>
            </a:r>
          </a:p>
        </p:txBody>
      </p:sp>
      <p:sp>
        <p:nvSpPr>
          <p:cNvPr id="1376" name="Shape 1376"/>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Answer:</a:t>
            </a:r>
          </a:p>
        </p:txBody>
      </p:sp>
      <p:pic>
        <p:nvPicPr>
          <p:cNvPr id="1377" name="Shape 1377"/>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1378" name="Shape 1378"/>
          <p:cNvPicPr preferRelativeResize="0"/>
          <p:nvPr/>
        </p:nvPicPr>
        <p:blipFill>
          <a:blip r:embed="rId4">
            <a:alphaModFix/>
          </a:blip>
          <a:stretch>
            <a:fillRect/>
          </a:stretch>
        </p:blipFill>
        <p:spPr>
          <a:xfrm>
            <a:off x="2190750" y="1228725"/>
            <a:ext cx="4762500" cy="2686050"/>
          </a:xfrm>
          <a:prstGeom prst="rect">
            <a:avLst/>
          </a:prstGeom>
          <a:noFill/>
          <a:ln>
            <a:noFill/>
          </a:ln>
        </p:spPr>
      </p:pic>
    </p:spTree>
  </p:cSld>
  <p:clrMapOvr>
    <a:masterClrMapping/>
  </p:clrMapOvr>
  <p:transition spd="slow">
    <p:cut/>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2" name="Shape 1382"/>
        <p:cNvGrpSpPr/>
        <p:nvPr/>
      </p:nvGrpSpPr>
      <p:grpSpPr>
        <a:xfrm>
          <a:off x="0" y="0"/>
          <a:ext cx="0" cy="0"/>
          <a:chOff x="0" y="0"/>
          <a:chExt cx="0" cy="0"/>
        </a:xfrm>
      </p:grpSpPr>
      <p:sp>
        <p:nvSpPr>
          <p:cNvPr id="1383" name="Shape 1383"/>
          <p:cNvSpPr txBox="1"/>
          <p:nvPr>
            <p:ph type="title"/>
          </p:nvPr>
        </p:nvSpPr>
        <p:spPr>
          <a:xfrm>
            <a:off x="426000" y="458925"/>
            <a:ext cx="8749199" cy="857400"/>
          </a:xfrm>
          <a:prstGeom prst="rect">
            <a:avLst/>
          </a:prstGeom>
        </p:spPr>
        <p:txBody>
          <a:bodyPr anchorCtr="0" anchor="b" bIns="91425" lIns="91425" rIns="91425" tIns="91425">
            <a:noAutofit/>
          </a:bodyPr>
          <a:lstStyle/>
          <a:p>
            <a:pPr lvl="0" rtl="0">
              <a:spcBef>
                <a:spcPts val="0"/>
              </a:spcBef>
              <a:buNone/>
            </a:pPr>
            <a:r>
              <a:t/>
            </a:r>
            <a:endParaRPr>
              <a:latin typeface="Ubuntu"/>
              <a:ea typeface="Ubuntu"/>
              <a:cs typeface="Ubuntu"/>
              <a:sym typeface="Ubuntu"/>
            </a:endParaRPr>
          </a:p>
          <a:p>
            <a:pPr lvl="0" rtl="0">
              <a:spcBef>
                <a:spcPts val="0"/>
              </a:spcBef>
              <a:buNone/>
            </a:pPr>
            <a:r>
              <a:rPr lang="en">
                <a:latin typeface="Ubuntu"/>
                <a:ea typeface="Ubuntu"/>
                <a:cs typeface="Ubuntu"/>
                <a:sym typeface="Ubuntu"/>
              </a:rPr>
              <a:t>Startups are a race against time:</a:t>
            </a:r>
          </a:p>
          <a:p>
            <a:pPr lvl="0" rtl="0">
              <a:spcBef>
                <a:spcPts val="0"/>
              </a:spcBef>
              <a:buNone/>
            </a:pPr>
            <a:r>
              <a:rPr lang="en">
                <a:latin typeface="Ubuntu"/>
                <a:ea typeface="Ubuntu"/>
                <a:cs typeface="Ubuntu"/>
                <a:sym typeface="Ubuntu"/>
              </a:rPr>
              <a:t>Have a board meeting with yourself</a:t>
            </a:r>
          </a:p>
        </p:txBody>
      </p:sp>
      <p:sp>
        <p:nvSpPr>
          <p:cNvPr id="1384" name="Shape 1384"/>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sp>
        <p:nvSpPr>
          <p:cNvPr id="1385" name="Shape 1385"/>
          <p:cNvSpPr txBox="1"/>
          <p:nvPr/>
        </p:nvSpPr>
        <p:spPr>
          <a:xfrm>
            <a:off x="2356125" y="1398950"/>
            <a:ext cx="6489900" cy="2850600"/>
          </a:xfrm>
          <a:prstGeom prst="rect">
            <a:avLst/>
          </a:prstGeom>
          <a:noFill/>
          <a:ln>
            <a:noFill/>
          </a:ln>
        </p:spPr>
        <p:txBody>
          <a:bodyPr anchorCtr="0" anchor="t" bIns="91425" lIns="91425" rIns="91425" tIns="91425">
            <a:noAutofit/>
          </a:bodyPr>
          <a:lstStyle/>
          <a:p>
            <a:pPr lvl="0" rtl="0">
              <a:lnSpc>
                <a:spcPct val="150000"/>
              </a:lnSpc>
              <a:spcBef>
                <a:spcPts val="1800"/>
              </a:spcBef>
              <a:spcAft>
                <a:spcPts val="400"/>
              </a:spcAft>
              <a:buNone/>
            </a:pPr>
            <a:r>
              <a:rPr lang="en" sz="5000">
                <a:solidFill>
                  <a:srgbClr val="FFFFFF"/>
                </a:solidFill>
                <a:latin typeface="Proxima Nova"/>
                <a:ea typeface="Proxima Nova"/>
                <a:cs typeface="Proxima Nova"/>
                <a:sym typeface="Proxima Nova"/>
              </a:rPr>
              <a:t>       </a:t>
            </a:r>
          </a:p>
        </p:txBody>
      </p:sp>
    </p:spTree>
  </p:cSld>
  <p:clrMapOvr>
    <a:masterClrMapping/>
  </p:clrMapOvr>
  <p:transition spd="slow">
    <p:cut/>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9" name="Shape 1389"/>
        <p:cNvGrpSpPr/>
        <p:nvPr/>
      </p:nvGrpSpPr>
      <p:grpSpPr>
        <a:xfrm>
          <a:off x="0" y="0"/>
          <a:ext cx="0" cy="0"/>
          <a:chOff x="0" y="0"/>
          <a:chExt cx="0" cy="0"/>
        </a:xfrm>
      </p:grpSpPr>
      <p:pic>
        <p:nvPicPr>
          <p:cNvPr id="1390" name="Shape 1390"/>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1391" name="Shape 1391"/>
          <p:cNvPicPr preferRelativeResize="0"/>
          <p:nvPr/>
        </p:nvPicPr>
        <p:blipFill>
          <a:blip r:embed="rId4">
            <a:alphaModFix/>
          </a:blip>
          <a:stretch>
            <a:fillRect/>
          </a:stretch>
        </p:blipFill>
        <p:spPr>
          <a:xfrm>
            <a:off x="0" y="199"/>
            <a:ext cx="9144001" cy="5143102"/>
          </a:xfrm>
          <a:prstGeom prst="rect">
            <a:avLst/>
          </a:prstGeom>
          <a:noFill/>
          <a:ln>
            <a:noFill/>
          </a:ln>
        </p:spPr>
      </p:pic>
      <p:sp>
        <p:nvSpPr>
          <p:cNvPr id="1392" name="Shape 1392"/>
          <p:cNvSpPr txBox="1"/>
          <p:nvPr>
            <p:ph type="title"/>
          </p:nvPr>
        </p:nvSpPr>
        <p:spPr>
          <a:xfrm>
            <a:off x="394800" y="92600"/>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Are we in a bubble? and other lies</a:t>
            </a:r>
          </a:p>
        </p:txBody>
      </p:sp>
      <p:sp>
        <p:nvSpPr>
          <p:cNvPr id="1393" name="Shape 1393"/>
          <p:cNvSpPr txBox="1"/>
          <p:nvPr>
            <p:ph idx="1" type="body"/>
          </p:nvPr>
        </p:nvSpPr>
        <p:spPr>
          <a:xfrm>
            <a:off x="426000" y="668950"/>
            <a:ext cx="8686800" cy="3725699"/>
          </a:xfrm>
          <a:prstGeom prst="rect">
            <a:avLst/>
          </a:prstGeom>
        </p:spPr>
        <p:txBody>
          <a:bodyPr anchorCtr="0" anchor="t" bIns="91425" lIns="91425" rIns="91425" tIns="91425">
            <a:noAutofit/>
          </a:bodyPr>
          <a:lstStyle/>
          <a:p>
            <a:pPr lvl="0" rtl="0">
              <a:spcBef>
                <a:spcPts val="0"/>
              </a:spcBef>
              <a:buNone/>
            </a:pPr>
            <a:r>
              <a:rPr b="1" lang="en" u="sng">
                <a:latin typeface="Ubuntu"/>
                <a:ea typeface="Ubuntu"/>
                <a:cs typeface="Ubuntu"/>
                <a:sym typeface="Ubuntu"/>
              </a:rPr>
              <a:t>Stop watching the news/reading blogs</a:t>
            </a:r>
          </a:p>
          <a:p>
            <a:pPr indent="-228600" lvl="0" marL="457200" rtl="0">
              <a:spcBef>
                <a:spcPts val="0"/>
              </a:spcBef>
              <a:buFont typeface="Ubuntu"/>
              <a:buChar char="-"/>
            </a:pPr>
            <a:r>
              <a:rPr b="1" lang="en">
                <a:latin typeface="Ubuntu"/>
                <a:ea typeface="Ubuntu"/>
                <a:cs typeface="Ubuntu"/>
                <a:sym typeface="Ubuntu"/>
              </a:rPr>
              <a:t>Don’t listen to </a:t>
            </a:r>
          </a:p>
          <a:p>
            <a:pPr indent="0" lvl="0" marL="457200" rtl="0">
              <a:spcBef>
                <a:spcPts val="0"/>
              </a:spcBef>
              <a:buNone/>
            </a:pPr>
            <a:r>
              <a:rPr b="1" lang="en">
                <a:latin typeface="Ubuntu"/>
                <a:ea typeface="Ubuntu"/>
                <a:cs typeface="Ubuntu"/>
                <a:sym typeface="Ubuntu"/>
              </a:rPr>
              <a:t>most people</a:t>
            </a:r>
          </a:p>
          <a:p>
            <a:pPr indent="-228600" lvl="0" marL="457200" rtl="0">
              <a:spcBef>
                <a:spcPts val="0"/>
              </a:spcBef>
              <a:buFont typeface="Ubuntu"/>
              <a:buChar char="-"/>
            </a:pPr>
            <a:r>
              <a:rPr b="1" lang="en">
                <a:latin typeface="Ubuntu"/>
                <a:ea typeface="Ubuntu"/>
                <a:cs typeface="Ubuntu"/>
                <a:sym typeface="Ubuntu"/>
              </a:rPr>
              <a:t>Build and sell/</a:t>
            </a:r>
          </a:p>
          <a:p>
            <a:pPr indent="457200" lvl="0" rtl="0">
              <a:spcBef>
                <a:spcPts val="0"/>
              </a:spcBef>
              <a:buNone/>
            </a:pPr>
            <a:r>
              <a:rPr b="1" lang="en">
                <a:latin typeface="Ubuntu"/>
                <a:ea typeface="Ubuntu"/>
                <a:cs typeface="Ubuntu"/>
                <a:sym typeface="Ubuntu"/>
              </a:rPr>
              <a:t>grow users</a:t>
            </a:r>
          </a:p>
          <a:p>
            <a:pPr indent="-228600" lvl="0" marL="457200" rtl="0">
              <a:spcBef>
                <a:spcPts val="0"/>
              </a:spcBef>
              <a:buFont typeface="Ubuntu"/>
              <a:buChar char="-"/>
            </a:pPr>
            <a:r>
              <a:t/>
            </a:r>
            <a:endParaRPr>
              <a:latin typeface="Ubuntu"/>
              <a:ea typeface="Ubuntu"/>
              <a:cs typeface="Ubuntu"/>
              <a:sym typeface="Ubuntu"/>
            </a:endParaRPr>
          </a:p>
        </p:txBody>
      </p:sp>
    </p:spTree>
  </p:cSld>
  <p:clrMapOvr>
    <a:masterClrMapping/>
  </p:clrMapOvr>
  <p:transition spd="slow">
    <p:cut/>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7" name="Shape 1397"/>
        <p:cNvGrpSpPr/>
        <p:nvPr/>
      </p:nvGrpSpPr>
      <p:grpSpPr>
        <a:xfrm>
          <a:off x="0" y="0"/>
          <a:ext cx="0" cy="0"/>
          <a:chOff x="0" y="0"/>
          <a:chExt cx="0" cy="0"/>
        </a:xfrm>
      </p:grpSpPr>
      <p:sp>
        <p:nvSpPr>
          <p:cNvPr id="1398" name="Shape 1398"/>
          <p:cNvSpPr txBox="1"/>
          <p:nvPr>
            <p:ph type="title"/>
          </p:nvPr>
        </p:nvSpPr>
        <p:spPr>
          <a:xfrm>
            <a:off x="394800" y="205975"/>
            <a:ext cx="8749199"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I’m looking to meet:</a:t>
            </a:r>
          </a:p>
        </p:txBody>
      </p:sp>
      <p:sp>
        <p:nvSpPr>
          <p:cNvPr id="1399" name="Shape 1399"/>
          <p:cNvSpPr txBox="1"/>
          <p:nvPr>
            <p:ph idx="1" type="body"/>
          </p:nvPr>
        </p:nvSpPr>
        <p:spPr>
          <a:xfrm>
            <a:off x="426000" y="950000"/>
            <a:ext cx="8686800" cy="3725699"/>
          </a:xfrm>
          <a:prstGeom prst="rect">
            <a:avLst/>
          </a:prstGeom>
        </p:spPr>
        <p:txBody>
          <a:bodyPr anchorCtr="0" anchor="t" bIns="91425" lIns="91425" rIns="91425" tIns="91425">
            <a:noAutofit/>
          </a:bodyPr>
          <a:lstStyle/>
          <a:p>
            <a:pPr indent="-228600" lvl="0" marL="457200" rtl="0">
              <a:spcBef>
                <a:spcPts val="0"/>
              </a:spcBef>
              <a:buFont typeface="Ubuntu"/>
              <a:buChar char="-"/>
            </a:pPr>
            <a:r>
              <a:rPr lang="en">
                <a:latin typeface="Ubuntu"/>
                <a:ea typeface="Ubuntu"/>
                <a:cs typeface="Ubuntu"/>
                <a:sym typeface="Ubuntu"/>
              </a:rPr>
              <a:t>Interesting startups/founders who have product/market fit (typically, seed investment too) &amp; looking to grow their users</a:t>
            </a:r>
          </a:p>
          <a:p>
            <a:pPr indent="-228600" lvl="0" marL="457200" rtl="0">
              <a:spcBef>
                <a:spcPts val="0"/>
              </a:spcBef>
              <a:buFont typeface="Ubuntu"/>
              <a:buChar char="-"/>
            </a:pPr>
            <a:r>
              <a:rPr lang="en">
                <a:latin typeface="Ubuntu"/>
                <a:ea typeface="Ubuntu"/>
                <a:cs typeface="Ubuntu"/>
                <a:sym typeface="Ubuntu"/>
              </a:rPr>
              <a:t>Places/meetups to give talks during SXSW</a:t>
            </a:r>
          </a:p>
          <a:p>
            <a:pPr indent="-228600" lvl="0" marL="457200" rtl="0">
              <a:spcBef>
                <a:spcPts val="0"/>
              </a:spcBef>
              <a:buFont typeface="Ubuntu"/>
              <a:buChar char="-"/>
            </a:pPr>
            <a:r>
              <a:rPr lang="en">
                <a:latin typeface="Ubuntu"/>
                <a:ea typeface="Ubuntu"/>
                <a:cs typeface="Ubuntu"/>
                <a:sym typeface="Ubuntu"/>
              </a:rPr>
              <a:t>Places to give lunch &amp; learn talks this week/other networking opportunities in Austin startup community</a:t>
            </a:r>
          </a:p>
        </p:txBody>
      </p:sp>
      <p:pic>
        <p:nvPicPr>
          <p:cNvPr id="1400" name="Shape 1400"/>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4" name="Shape 1404"/>
        <p:cNvGrpSpPr/>
        <p:nvPr/>
      </p:nvGrpSpPr>
      <p:grpSpPr>
        <a:xfrm>
          <a:off x="0" y="0"/>
          <a:ext cx="0" cy="0"/>
          <a:chOff x="0" y="0"/>
          <a:chExt cx="0" cy="0"/>
        </a:xfrm>
      </p:grpSpPr>
      <p:sp>
        <p:nvSpPr>
          <p:cNvPr id="1405" name="Shape 1405"/>
          <p:cNvSpPr txBox="1"/>
          <p:nvPr>
            <p:ph type="title"/>
          </p:nvPr>
        </p:nvSpPr>
        <p:spPr>
          <a:xfrm>
            <a:off x="394800" y="205975"/>
            <a:ext cx="87492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Ask yourself these questions :(</a:t>
            </a:r>
          </a:p>
        </p:txBody>
      </p:sp>
      <p:sp>
        <p:nvSpPr>
          <p:cNvPr id="1406" name="Shape 1406"/>
          <p:cNvSpPr txBox="1"/>
          <p:nvPr>
            <p:ph idx="1" type="body"/>
          </p:nvPr>
        </p:nvSpPr>
        <p:spPr>
          <a:xfrm>
            <a:off x="426000" y="950000"/>
            <a:ext cx="8686800" cy="3725700"/>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1407" name="Shape 1407"/>
          <p:cNvPicPr preferRelativeResize="0"/>
          <p:nvPr/>
        </p:nvPicPr>
        <p:blipFill>
          <a:blip r:embed="rId3">
            <a:alphaModFix/>
          </a:blip>
          <a:stretch>
            <a:fillRect/>
          </a:stretch>
        </p:blipFill>
        <p:spPr>
          <a:xfrm>
            <a:off x="4449875" y="4440825"/>
            <a:ext cx="4694124" cy="702675"/>
          </a:xfrm>
          <a:prstGeom prst="rect">
            <a:avLst/>
          </a:prstGeom>
          <a:noFill/>
          <a:ln>
            <a:noFill/>
          </a:ln>
        </p:spPr>
      </p:pic>
    </p:spTree>
  </p:cSld>
  <p:clrMapOvr>
    <a:masterClrMapping/>
  </p:clrMapOvr>
  <p:transition spd="slow">
    <p:cut/>
  </p:transition>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1" name="Shape 1411"/>
        <p:cNvGrpSpPr/>
        <p:nvPr/>
      </p:nvGrpSpPr>
      <p:grpSpPr>
        <a:xfrm>
          <a:off x="0" y="0"/>
          <a:ext cx="0" cy="0"/>
          <a:chOff x="0" y="0"/>
          <a:chExt cx="0" cy="0"/>
        </a:xfrm>
      </p:grpSpPr>
      <p:sp>
        <p:nvSpPr>
          <p:cNvPr id="1412" name="Shape 1412"/>
          <p:cNvSpPr txBox="1"/>
          <p:nvPr>
            <p:ph type="title"/>
          </p:nvPr>
        </p:nvSpPr>
        <p:spPr>
          <a:xfrm>
            <a:off x="394800" y="205975"/>
            <a:ext cx="87492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Ask yourself these questions :(</a:t>
            </a:r>
          </a:p>
        </p:txBody>
      </p:sp>
      <p:sp>
        <p:nvSpPr>
          <p:cNvPr id="1413" name="Shape 1413"/>
          <p:cNvSpPr txBox="1"/>
          <p:nvPr>
            <p:ph idx="1" type="body"/>
          </p:nvPr>
        </p:nvSpPr>
        <p:spPr>
          <a:xfrm>
            <a:off x="426000" y="950000"/>
            <a:ext cx="8686800" cy="3725700"/>
          </a:xfrm>
          <a:prstGeom prst="rect">
            <a:avLst/>
          </a:prstGeom>
        </p:spPr>
        <p:txBody>
          <a:bodyPr anchorCtr="0" anchor="t" bIns="91425" lIns="91425" rIns="91425" tIns="91425">
            <a:noAutofit/>
          </a:bodyPr>
          <a:lstStyle/>
          <a:p>
            <a:pPr lvl="0" rtl="0">
              <a:lnSpc>
                <a:spcPct val="133333"/>
              </a:lnSpc>
              <a:spcBef>
                <a:spcPts val="0"/>
              </a:spcBef>
              <a:buNone/>
            </a:pPr>
            <a:r>
              <a:rPr lang="en" sz="900">
                <a:solidFill>
                  <a:srgbClr val="FFFFFF"/>
                </a:solidFill>
              </a:rPr>
              <a:t>Why don’t our customers like us?</a:t>
            </a:r>
          </a:p>
          <a:p>
            <a:pPr lvl="0" rtl="0">
              <a:lnSpc>
                <a:spcPct val="133333"/>
              </a:lnSpc>
              <a:spcBef>
                <a:spcPts val="0"/>
              </a:spcBef>
              <a:buClr>
                <a:schemeClr val="dk1"/>
              </a:buClr>
              <a:buSzPct val="122222"/>
              <a:buFont typeface="Arial"/>
              <a:buNone/>
            </a:pPr>
            <a:r>
              <a:t/>
            </a:r>
            <a:endParaRPr sz="900">
              <a:solidFill>
                <a:srgbClr val="FFFFFF"/>
              </a:solidFill>
            </a:endParaRPr>
          </a:p>
          <a:p>
            <a:pPr lvl="0" rtl="0">
              <a:lnSpc>
                <a:spcPct val="115000"/>
              </a:lnSpc>
              <a:spcBef>
                <a:spcPts val="0"/>
              </a:spcBef>
              <a:buNone/>
            </a:pPr>
            <a:r>
              <a:rPr lang="en" sz="900">
                <a:solidFill>
                  <a:srgbClr val="FFFFFF"/>
                </a:solidFill>
              </a:rPr>
              <a:t>If our company went out of business tomorrow, would anyone who doesn't get a paycheck here care?</a:t>
            </a:r>
          </a:p>
          <a:p>
            <a:pPr lvl="0" rtl="0">
              <a:lnSpc>
                <a:spcPct val="133333"/>
              </a:lnSpc>
              <a:spcBef>
                <a:spcPts val="0"/>
              </a:spcBef>
              <a:buClr>
                <a:schemeClr val="dk1"/>
              </a:buClr>
              <a:buSzPct val="122222"/>
              <a:buFont typeface="Arial"/>
              <a:buNone/>
            </a:pPr>
            <a:r>
              <a:t/>
            </a:r>
            <a:endParaRPr sz="900">
              <a:solidFill>
                <a:srgbClr val="FFFFFF"/>
              </a:solidFill>
            </a:endParaRPr>
          </a:p>
          <a:p>
            <a:pPr lvl="0" rtl="0">
              <a:lnSpc>
                <a:spcPct val="115000"/>
              </a:lnSpc>
              <a:spcBef>
                <a:spcPts val="0"/>
              </a:spcBef>
              <a:buNone/>
            </a:pPr>
            <a:r>
              <a:rPr lang="en" sz="900">
                <a:solidFill>
                  <a:srgbClr val="FFFFFF"/>
                </a:solidFill>
              </a:rPr>
              <a:t>How can we become the company that would put us out of business?</a:t>
            </a:r>
          </a:p>
          <a:p>
            <a:pPr lvl="0" rtl="0">
              <a:lnSpc>
                <a:spcPct val="133333"/>
              </a:lnSpc>
              <a:spcBef>
                <a:spcPts val="0"/>
              </a:spcBef>
              <a:buClr>
                <a:schemeClr val="dk1"/>
              </a:buClr>
              <a:buSzPct val="122222"/>
              <a:buFont typeface="Arial"/>
              <a:buNone/>
            </a:pPr>
            <a:r>
              <a:t/>
            </a:r>
            <a:endParaRPr sz="900">
              <a:solidFill>
                <a:srgbClr val="FFFFFF"/>
              </a:solidFill>
            </a:endParaRPr>
          </a:p>
          <a:p>
            <a:pPr lvl="0" rtl="0">
              <a:lnSpc>
                <a:spcPct val="115000"/>
              </a:lnSpc>
              <a:spcBef>
                <a:spcPts val="0"/>
              </a:spcBef>
              <a:buNone/>
            </a:pPr>
            <a:r>
              <a:rPr lang="en" sz="900">
                <a:solidFill>
                  <a:srgbClr val="FFFFFF"/>
                </a:solidFill>
              </a:rPr>
              <a:t>Are we relevant?</a:t>
            </a:r>
          </a:p>
          <a:p>
            <a:pPr lvl="0" rtl="0">
              <a:lnSpc>
                <a:spcPct val="133333"/>
              </a:lnSpc>
              <a:spcBef>
                <a:spcPts val="0"/>
              </a:spcBef>
              <a:buClr>
                <a:schemeClr val="dk1"/>
              </a:buClr>
              <a:buSzPct val="122222"/>
              <a:buFont typeface="Arial"/>
              <a:buNone/>
            </a:pPr>
            <a:r>
              <a:t/>
            </a:r>
            <a:endParaRPr sz="900">
              <a:solidFill>
                <a:srgbClr val="FFFFFF"/>
              </a:solidFill>
            </a:endParaRPr>
          </a:p>
          <a:p>
            <a:pPr lvl="0" rtl="0">
              <a:lnSpc>
                <a:spcPct val="115000"/>
              </a:lnSpc>
              <a:spcBef>
                <a:spcPts val="0"/>
              </a:spcBef>
              <a:buNone/>
            </a:pPr>
            <a:r>
              <a:rPr lang="en" sz="900">
                <a:solidFill>
                  <a:srgbClr val="FFFFFF"/>
                </a:solidFill>
              </a:rPr>
              <a:t>If we weren’t already in this business, would we enter it today? And if not, what are we going to do about it?</a:t>
            </a:r>
          </a:p>
          <a:p>
            <a:pPr lvl="0" rtl="0">
              <a:lnSpc>
                <a:spcPct val="115000"/>
              </a:lnSpc>
              <a:spcBef>
                <a:spcPts val="0"/>
              </a:spcBef>
              <a:buNone/>
            </a:pPr>
            <a:r>
              <a:t/>
            </a:r>
            <a:endParaRPr sz="900">
              <a:solidFill>
                <a:srgbClr val="FFFFFF"/>
              </a:solidFill>
            </a:endParaRPr>
          </a:p>
          <a:p>
            <a:pPr lvl="0" rtl="0">
              <a:lnSpc>
                <a:spcPct val="115000"/>
              </a:lnSpc>
              <a:spcBef>
                <a:spcPts val="0"/>
              </a:spcBef>
              <a:buNone/>
            </a:pPr>
            <a:r>
              <a:rPr lang="en" sz="900">
                <a:solidFill>
                  <a:srgbClr val="FFFFFF"/>
                </a:solidFill>
              </a:rPr>
              <a:t>Do you have at least 50% of your time free for emergencies, things over-running, and coming up with new ideas to solve problems?</a:t>
            </a:r>
          </a:p>
          <a:p>
            <a:pPr lvl="0" rtl="0">
              <a:lnSpc>
                <a:spcPct val="133333"/>
              </a:lnSpc>
              <a:spcBef>
                <a:spcPts val="0"/>
              </a:spcBef>
              <a:buClr>
                <a:schemeClr val="dk1"/>
              </a:buClr>
              <a:buSzPct val="122222"/>
              <a:buFont typeface="Arial"/>
              <a:buNone/>
            </a:pPr>
            <a:r>
              <a:t/>
            </a:r>
            <a:endParaRPr sz="900">
              <a:solidFill>
                <a:srgbClr val="FFFFFF"/>
              </a:solidFill>
            </a:endParaRPr>
          </a:p>
          <a:p>
            <a:pPr lvl="0" rtl="0">
              <a:lnSpc>
                <a:spcPct val="115000"/>
              </a:lnSpc>
              <a:spcBef>
                <a:spcPts val="0"/>
              </a:spcBef>
              <a:buNone/>
            </a:pPr>
            <a:r>
              <a:rPr lang="en" sz="900">
                <a:solidFill>
                  <a:srgbClr val="FFFFFF"/>
                </a:solidFill>
              </a:rPr>
              <a:t>What is the smallest subset of the problem we can usefully solve?</a:t>
            </a:r>
          </a:p>
          <a:p>
            <a:pPr lvl="0" rtl="0">
              <a:lnSpc>
                <a:spcPct val="133333"/>
              </a:lnSpc>
              <a:spcBef>
                <a:spcPts val="0"/>
              </a:spcBef>
              <a:buClr>
                <a:schemeClr val="dk1"/>
              </a:buClr>
              <a:buSzPct val="122222"/>
              <a:buFont typeface="Arial"/>
              <a:buNone/>
            </a:pPr>
            <a:r>
              <a:t/>
            </a:r>
            <a:endParaRPr sz="900">
              <a:solidFill>
                <a:srgbClr val="FFFFFF"/>
              </a:solidFill>
            </a:endParaRPr>
          </a:p>
          <a:p>
            <a:pPr lvl="0" rtl="0">
              <a:lnSpc>
                <a:spcPct val="115000"/>
              </a:lnSpc>
              <a:spcBef>
                <a:spcPts val="0"/>
              </a:spcBef>
              <a:buNone/>
            </a:pPr>
            <a:r>
              <a:rPr lang="en" sz="900">
                <a:solidFill>
                  <a:srgbClr val="FFFFFF"/>
                </a:solidFill>
              </a:rPr>
              <a:t>Who, on the executive team or the board, has spoken to a customer recently?</a:t>
            </a:r>
          </a:p>
          <a:p>
            <a:pPr lvl="0" rtl="0">
              <a:lnSpc>
                <a:spcPct val="133333"/>
              </a:lnSpc>
              <a:spcBef>
                <a:spcPts val="0"/>
              </a:spcBef>
              <a:buClr>
                <a:schemeClr val="dk1"/>
              </a:buClr>
              <a:buSzPct val="122222"/>
              <a:buFont typeface="Arial"/>
              <a:buNone/>
            </a:pPr>
            <a:r>
              <a:t/>
            </a:r>
            <a:endParaRPr sz="900">
              <a:solidFill>
                <a:srgbClr val="FFFFFF"/>
              </a:solidFill>
            </a:endParaRPr>
          </a:p>
          <a:p>
            <a:pPr lvl="0" rtl="0">
              <a:lnSpc>
                <a:spcPct val="115000"/>
              </a:lnSpc>
              <a:spcBef>
                <a:spcPts val="0"/>
              </a:spcBef>
              <a:buNone/>
            </a:pPr>
            <a:r>
              <a:rPr i="1" lang="en" sz="900">
                <a:solidFill>
                  <a:srgbClr val="FFFFFF"/>
                </a:solidFill>
              </a:rPr>
              <a:t>If I had to leave my organization for a year and the only communication I could have with employees was a single paragraph, what would I write?</a:t>
            </a:r>
          </a:p>
          <a:p>
            <a:pPr lvl="0" rtl="0">
              <a:lnSpc>
                <a:spcPct val="133333"/>
              </a:lnSpc>
              <a:spcBef>
                <a:spcPts val="0"/>
              </a:spcBef>
              <a:buClr>
                <a:schemeClr val="dk1"/>
              </a:buClr>
              <a:buSzPct val="122222"/>
              <a:buFont typeface="Arial"/>
              <a:buNone/>
            </a:pPr>
            <a:r>
              <a:t/>
            </a:r>
            <a:endParaRPr i="1" sz="900">
              <a:solidFill>
                <a:srgbClr val="FFFFFF"/>
              </a:solidFill>
            </a:endParaRPr>
          </a:p>
          <a:p>
            <a:pPr lvl="0" rtl="0">
              <a:lnSpc>
                <a:spcPct val="115000"/>
              </a:lnSpc>
              <a:spcBef>
                <a:spcPts val="0"/>
              </a:spcBef>
              <a:buNone/>
            </a:pPr>
            <a:r>
              <a:rPr lang="en" sz="900">
                <a:solidFill>
                  <a:srgbClr val="FFFFFF"/>
                </a:solidFill>
              </a:rPr>
              <a:t>Do we underestimate the customer’s journey? </a:t>
            </a:r>
          </a:p>
          <a:p>
            <a:pPr lvl="0" rtl="0">
              <a:lnSpc>
                <a:spcPct val="133333"/>
              </a:lnSpc>
              <a:spcBef>
                <a:spcPts val="0"/>
              </a:spcBef>
              <a:buClr>
                <a:schemeClr val="dk1"/>
              </a:buClr>
              <a:buSzPct val="122222"/>
              <a:buFont typeface="Arial"/>
              <a:buNone/>
            </a:pPr>
            <a:r>
              <a:t/>
            </a:r>
            <a:endParaRPr sz="900">
              <a:solidFill>
                <a:srgbClr val="FFFFFF"/>
              </a:solidFill>
            </a:endParaRPr>
          </a:p>
          <a:p>
            <a:pPr lvl="0" rtl="0">
              <a:lnSpc>
                <a:spcPct val="115000"/>
              </a:lnSpc>
              <a:spcBef>
                <a:spcPts val="0"/>
              </a:spcBef>
              <a:buNone/>
            </a:pPr>
            <a:r>
              <a:rPr lang="en" sz="900">
                <a:solidFill>
                  <a:srgbClr val="FFFFFF"/>
                </a:solidFill>
              </a:rPr>
              <a:t>What do we need to start doing?</a:t>
            </a:r>
          </a:p>
          <a:p>
            <a:pPr lvl="0" rtl="0">
              <a:lnSpc>
                <a:spcPct val="115000"/>
              </a:lnSpc>
              <a:spcBef>
                <a:spcPts val="0"/>
              </a:spcBef>
              <a:buNone/>
            </a:pPr>
            <a:r>
              <a:t/>
            </a:r>
            <a:endParaRPr sz="900">
              <a:solidFill>
                <a:srgbClr val="FFFFFF"/>
              </a:solidFill>
            </a:endParaRPr>
          </a:p>
          <a:p>
            <a:pPr lvl="0" rtl="0">
              <a:lnSpc>
                <a:spcPct val="115000"/>
              </a:lnSpc>
              <a:spcBef>
                <a:spcPts val="0"/>
              </a:spcBef>
              <a:buNone/>
            </a:pPr>
            <a:r>
              <a:t/>
            </a:r>
            <a:endParaRPr sz="900">
              <a:solidFill>
                <a:srgbClr val="FFFFFF"/>
              </a:solidFill>
            </a:endParaRPr>
          </a:p>
          <a:p>
            <a:pPr lvl="0" rtl="0">
              <a:lnSpc>
                <a:spcPct val="115000"/>
              </a:lnSpc>
              <a:spcBef>
                <a:spcPts val="0"/>
              </a:spcBef>
              <a:buNone/>
            </a:pPr>
            <a:r>
              <a:t/>
            </a:r>
            <a:endParaRPr sz="900">
              <a:solidFill>
                <a:srgbClr val="FFFFFF"/>
              </a:solidFill>
            </a:endParaRPr>
          </a:p>
          <a:p>
            <a:pPr lvl="0" rtl="0">
              <a:spcBef>
                <a:spcPts val="0"/>
              </a:spcBef>
              <a:buNone/>
            </a:pPr>
            <a:r>
              <a:rPr lang="en">
                <a:solidFill>
                  <a:srgbClr val="FFFFFF"/>
                </a:solidFill>
                <a:latin typeface="Ubuntu"/>
                <a:ea typeface="Ubuntu"/>
                <a:cs typeface="Ubuntu"/>
                <a:sym typeface="Ubuntu"/>
              </a:rPr>
              <a:t> </a:t>
            </a:r>
          </a:p>
        </p:txBody>
      </p:sp>
      <p:pic>
        <p:nvPicPr>
          <p:cNvPr id="1414" name="Shape 1414"/>
          <p:cNvPicPr preferRelativeResize="0"/>
          <p:nvPr/>
        </p:nvPicPr>
        <p:blipFill>
          <a:blip r:embed="rId3">
            <a:alphaModFix/>
          </a:blip>
          <a:stretch>
            <a:fillRect/>
          </a:stretch>
        </p:blipFill>
        <p:spPr>
          <a:xfrm>
            <a:off x="4449875" y="4440825"/>
            <a:ext cx="4694124" cy="702675"/>
          </a:xfrm>
          <a:prstGeom prst="rect">
            <a:avLst/>
          </a:prstGeom>
          <a:noFill/>
          <a:ln>
            <a:noFill/>
          </a:ln>
        </p:spPr>
      </p:pic>
    </p:spTree>
  </p:cSld>
  <p:clrMapOvr>
    <a:masterClrMapping/>
  </p:clrMapOvr>
  <p:transition spd="slow">
    <p:cut/>
  </p:transition>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8" name="Shape 1418"/>
        <p:cNvGrpSpPr/>
        <p:nvPr/>
      </p:nvGrpSpPr>
      <p:grpSpPr>
        <a:xfrm>
          <a:off x="0" y="0"/>
          <a:ext cx="0" cy="0"/>
          <a:chOff x="0" y="0"/>
          <a:chExt cx="0" cy="0"/>
        </a:xfrm>
      </p:grpSpPr>
      <p:sp>
        <p:nvSpPr>
          <p:cNvPr id="1419" name="Shape 1419"/>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a:t> </a:t>
            </a:r>
          </a:p>
        </p:txBody>
      </p:sp>
      <p:sp>
        <p:nvSpPr>
          <p:cNvPr id="1420" name="Shape 1420"/>
          <p:cNvSpPr txBox="1"/>
          <p:nvPr>
            <p:ph type="ctrTitle"/>
          </p:nvPr>
        </p:nvSpPr>
        <p:spPr>
          <a:xfrm>
            <a:off x="613075" y="211750"/>
            <a:ext cx="8458200" cy="1159799"/>
          </a:xfrm>
          <a:prstGeom prst="rect">
            <a:avLst/>
          </a:prstGeom>
        </p:spPr>
        <p:txBody>
          <a:bodyPr anchorCtr="0" anchor="b" bIns="91425" lIns="91425" rIns="91425" tIns="91425">
            <a:noAutofit/>
          </a:bodyPr>
          <a:lstStyle/>
          <a:p>
            <a:pPr lvl="0" algn="l">
              <a:spcBef>
                <a:spcPts val="0"/>
              </a:spcBef>
              <a:buNone/>
            </a:pPr>
            <a:r>
              <a:rPr lang="en" sz="3600">
                <a:latin typeface="Ubuntu"/>
                <a:ea typeface="Ubuntu"/>
                <a:cs typeface="Ubuntu"/>
                <a:sym typeface="Ubuntu"/>
              </a:rPr>
              <a:t>Have one more hour in your day.</a:t>
            </a:r>
          </a:p>
        </p:txBody>
      </p:sp>
      <p:pic>
        <p:nvPicPr>
          <p:cNvPr id="1421" name="Shape 1421"/>
          <p:cNvPicPr preferRelativeResize="0"/>
          <p:nvPr/>
        </p:nvPicPr>
        <p:blipFill>
          <a:blip r:embed="rId3">
            <a:alphaModFix/>
          </a:blip>
          <a:stretch>
            <a:fillRect/>
          </a:stretch>
        </p:blipFill>
        <p:spPr>
          <a:xfrm>
            <a:off x="342900" y="1319600"/>
            <a:ext cx="8323125" cy="3068049"/>
          </a:xfrm>
          <a:prstGeom prst="rect">
            <a:avLst/>
          </a:prstGeom>
          <a:noFill/>
          <a:ln>
            <a:noFill/>
          </a:ln>
        </p:spPr>
      </p:pic>
      <p:sp>
        <p:nvSpPr>
          <p:cNvPr id="1422" name="Shape 1422"/>
          <p:cNvSpPr txBox="1"/>
          <p:nvPr/>
        </p:nvSpPr>
        <p:spPr>
          <a:xfrm>
            <a:off x="945575" y="4416125"/>
            <a:ext cx="5226600" cy="602700"/>
          </a:xfrm>
          <a:prstGeom prst="rect">
            <a:avLst/>
          </a:prstGeom>
          <a:noFill/>
          <a:ln>
            <a:noFill/>
          </a:ln>
        </p:spPr>
        <p:txBody>
          <a:bodyPr anchorCtr="0" anchor="t" bIns="91425" lIns="91425" rIns="91425" tIns="91425">
            <a:noAutofit/>
          </a:bodyPr>
          <a:lstStyle/>
          <a:p>
            <a:pPr lvl="0">
              <a:spcBef>
                <a:spcPts val="0"/>
              </a:spcBef>
              <a:buNone/>
            </a:pPr>
            <a:r>
              <a:rPr b="1" lang="en" sz="3000">
                <a:solidFill>
                  <a:srgbClr val="FFFFFF"/>
                </a:solidFill>
                <a:latin typeface="Ubuntu"/>
                <a:ea typeface="Ubuntu"/>
                <a:cs typeface="Ubuntu"/>
                <a:sym typeface="Ubuntu"/>
              </a:rPr>
              <a:t>You’re welcome! ;)</a:t>
            </a:r>
          </a:p>
        </p:txBody>
      </p:sp>
      <p:pic>
        <p:nvPicPr>
          <p:cNvPr id="1423" name="Shape 1423"/>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211" name="Shape 211"/>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You do not talk about growth hacking</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You do not talk about growth hacking (investors/public)</a:t>
            </a: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rPr b="1" lang="en" sz="2100">
                <a:solidFill>
                  <a:srgbClr val="FFFFFF"/>
                </a:solidFill>
                <a:latin typeface="Ubuntu"/>
                <a:ea typeface="Ubuntu"/>
                <a:cs typeface="Ubuntu"/>
                <a:sym typeface="Ubuntu"/>
              </a:rPr>
              <a:t>Read: http://bit.ly/songkickgrowthhack</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212" name="Shape 212"/>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213" name="Shape 213"/>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7" name="Shape 1427"/>
        <p:cNvGrpSpPr/>
        <p:nvPr/>
      </p:nvGrpSpPr>
      <p:grpSpPr>
        <a:xfrm>
          <a:off x="0" y="0"/>
          <a:ext cx="0" cy="0"/>
          <a:chOff x="0" y="0"/>
          <a:chExt cx="0" cy="0"/>
        </a:xfrm>
      </p:grpSpPr>
      <p:pic>
        <p:nvPicPr>
          <p:cNvPr id="1428" name="Shape 1428"/>
          <p:cNvPicPr preferRelativeResize="0"/>
          <p:nvPr/>
        </p:nvPicPr>
        <p:blipFill>
          <a:blip r:embed="rId3">
            <a:alphaModFix/>
          </a:blip>
          <a:stretch>
            <a:fillRect/>
          </a:stretch>
        </p:blipFill>
        <p:spPr>
          <a:xfrm>
            <a:off x="864940" y="51037"/>
            <a:ext cx="6726909" cy="4937524"/>
          </a:xfrm>
          <a:prstGeom prst="rect">
            <a:avLst/>
          </a:prstGeom>
          <a:noFill/>
          <a:ln>
            <a:noFill/>
          </a:ln>
        </p:spPr>
      </p:pic>
      <p:pic>
        <p:nvPicPr>
          <p:cNvPr id="1429" name="Shape 1429"/>
          <p:cNvPicPr preferRelativeResize="0"/>
          <p:nvPr/>
        </p:nvPicPr>
        <p:blipFill>
          <a:blip r:embed="rId4">
            <a:alphaModFix/>
          </a:blip>
          <a:stretch>
            <a:fillRect/>
          </a:stretch>
        </p:blipFill>
        <p:spPr>
          <a:xfrm>
            <a:off x="1973125" y="-353050"/>
            <a:ext cx="4762500" cy="1390650"/>
          </a:xfrm>
          <a:prstGeom prst="rect">
            <a:avLst/>
          </a:prstGeom>
          <a:noFill/>
          <a:ln>
            <a:noFill/>
          </a:ln>
        </p:spPr>
      </p:pic>
      <p:sp>
        <p:nvSpPr>
          <p:cNvPr id="1430" name="Shape 1430"/>
          <p:cNvSpPr txBox="1"/>
          <p:nvPr>
            <p:ph idx="1" type="body"/>
          </p:nvPr>
        </p:nvSpPr>
        <p:spPr>
          <a:xfrm>
            <a:off x="457200" y="1200150"/>
            <a:ext cx="9078899" cy="3725699"/>
          </a:xfrm>
          <a:prstGeom prst="rect">
            <a:avLst/>
          </a:prstGeom>
        </p:spPr>
        <p:txBody>
          <a:bodyPr anchorCtr="0" anchor="t" bIns="91425" lIns="91425" rIns="91425" tIns="91425">
            <a:noAutofit/>
          </a:bodyPr>
          <a:lstStyle/>
          <a:p>
            <a:pPr lvl="0" rtl="0" algn="ctr">
              <a:spcBef>
                <a:spcPts val="0"/>
              </a:spcBef>
              <a:buNone/>
            </a:pPr>
            <a:r>
              <a:t/>
            </a:r>
            <a:endParaRPr>
              <a:latin typeface="Calibri"/>
              <a:ea typeface="Calibri"/>
              <a:cs typeface="Calibri"/>
              <a:sym typeface="Calibri"/>
            </a:endParaRPr>
          </a:p>
          <a:p>
            <a:pPr lvl="0" rtl="0" algn="ctr">
              <a:spcBef>
                <a:spcPts val="0"/>
              </a:spcBef>
              <a:buNone/>
            </a:pPr>
            <a:r>
              <a:t/>
            </a:r>
            <a:endParaRPr>
              <a:latin typeface="Calibri"/>
              <a:ea typeface="Calibri"/>
              <a:cs typeface="Calibri"/>
              <a:sym typeface="Calibri"/>
            </a:endParaRPr>
          </a:p>
          <a:p>
            <a:pPr lvl="0" rtl="0" algn="ctr">
              <a:spcBef>
                <a:spcPts val="0"/>
              </a:spcBef>
              <a:buNone/>
            </a:pPr>
            <a:r>
              <a:t/>
            </a:r>
            <a:endParaRPr>
              <a:latin typeface="Calibri"/>
              <a:ea typeface="Calibri"/>
              <a:cs typeface="Calibri"/>
              <a:sym typeface="Calibri"/>
            </a:endParaRPr>
          </a:p>
          <a:p>
            <a:pPr lvl="0" rtl="0" algn="ctr">
              <a:spcBef>
                <a:spcPts val="0"/>
              </a:spcBef>
              <a:buNone/>
            </a:pPr>
            <a:r>
              <a:t/>
            </a:r>
            <a:endParaRPr>
              <a:latin typeface="Calibri"/>
              <a:ea typeface="Calibri"/>
              <a:cs typeface="Calibri"/>
              <a:sym typeface="Calibri"/>
            </a:endParaRPr>
          </a:p>
          <a:p>
            <a:pPr lvl="0" rtl="0" algn="ctr">
              <a:spcBef>
                <a:spcPts val="0"/>
              </a:spcBef>
              <a:buNone/>
            </a:pPr>
            <a:r>
              <a:rPr lang="en">
                <a:latin typeface="Calibri"/>
                <a:ea typeface="Calibri"/>
                <a:cs typeface="Calibri"/>
                <a:sym typeface="Calibri"/>
              </a:rPr>
              <a:t>           </a:t>
            </a:r>
          </a:p>
          <a:p>
            <a:pPr lvl="0" rtl="0" algn="l">
              <a:spcBef>
                <a:spcPts val="0"/>
              </a:spcBef>
              <a:buNone/>
            </a:pPr>
            <a:r>
              <a:rPr lang="en" sz="2200">
                <a:solidFill>
                  <a:srgbClr val="000000"/>
                </a:solidFill>
                <a:latin typeface="Calibri"/>
                <a:ea typeface="Calibri"/>
                <a:cs typeface="Calibri"/>
                <a:sym typeface="Calibri"/>
              </a:rPr>
              <a:t>+    </a:t>
            </a:r>
          </a:p>
          <a:p>
            <a:pPr lvl="0" rtl="0" algn="l">
              <a:spcBef>
                <a:spcPts val="0"/>
              </a:spcBef>
              <a:buNone/>
            </a:pPr>
            <a:r>
              <a:rPr lang="en" sz="2200">
                <a:solidFill>
                  <a:srgbClr val="000000"/>
                </a:solidFill>
                <a:latin typeface="Calibri"/>
                <a:ea typeface="Calibri"/>
                <a:cs typeface="Calibri"/>
                <a:sym typeface="Calibri"/>
              </a:rPr>
              <a:t>                     Tweet me your feedback: </a:t>
            </a:r>
            <a:r>
              <a:rPr b="1" lang="en" sz="2200">
                <a:solidFill>
                  <a:srgbClr val="000000"/>
                </a:solidFill>
                <a:latin typeface="Calibri"/>
                <a:ea typeface="Calibri"/>
                <a:cs typeface="Calibri"/>
                <a:sym typeface="Calibri"/>
              </a:rPr>
              <a:t>@vincentdignan</a:t>
            </a:r>
          </a:p>
          <a:p>
            <a:pPr lvl="0" rtl="0" algn="l">
              <a:spcBef>
                <a:spcPts val="0"/>
              </a:spcBef>
              <a:buNone/>
            </a:pPr>
            <a:r>
              <a:rPr b="1" lang="en" sz="2200">
                <a:solidFill>
                  <a:srgbClr val="000000"/>
                </a:solidFill>
                <a:latin typeface="Calibri"/>
                <a:ea typeface="Calibri"/>
                <a:cs typeface="Calibri"/>
                <a:sym typeface="Calibri"/>
              </a:rPr>
              <a:t>      </a:t>
            </a:r>
          </a:p>
          <a:p>
            <a:pPr lvl="0" rtl="0" algn="l">
              <a:spcBef>
                <a:spcPts val="0"/>
              </a:spcBef>
              <a:buNone/>
            </a:pPr>
            <a:r>
              <a:t/>
            </a:r>
            <a:endParaRPr>
              <a:solidFill>
                <a:srgbClr val="000000"/>
              </a:solidFill>
              <a:latin typeface="Calibri"/>
              <a:ea typeface="Calibri"/>
              <a:cs typeface="Calibri"/>
              <a:sym typeface="Calibri"/>
            </a:endParaRPr>
          </a:p>
          <a:p>
            <a:pPr lvl="0" rtl="0">
              <a:spcBef>
                <a:spcPts val="0"/>
              </a:spcBef>
              <a:buNone/>
            </a:pPr>
            <a:r>
              <a:t/>
            </a:r>
            <a:endParaRPr>
              <a:solidFill>
                <a:srgbClr val="000000"/>
              </a:solidFill>
              <a:latin typeface="Calibri"/>
              <a:ea typeface="Calibri"/>
              <a:cs typeface="Calibri"/>
              <a:sym typeface="Calibri"/>
            </a:endParaRPr>
          </a:p>
        </p:txBody>
      </p:sp>
      <p:sp>
        <p:nvSpPr>
          <p:cNvPr id="1431" name="Shape 1431"/>
          <p:cNvSpPr txBox="1"/>
          <p:nvPr>
            <p:ph type="title"/>
          </p:nvPr>
        </p:nvSpPr>
        <p:spPr>
          <a:xfrm>
            <a:off x="1434800" y="3755425"/>
            <a:ext cx="9144000" cy="830099"/>
          </a:xfrm>
          <a:prstGeom prst="rect">
            <a:avLst/>
          </a:prstGeom>
        </p:spPr>
        <p:txBody>
          <a:bodyPr anchorCtr="0" anchor="b" bIns="91425" lIns="91425" rIns="91425" tIns="91425">
            <a:noAutofit/>
          </a:bodyPr>
          <a:lstStyle/>
          <a:p>
            <a:pPr lvl="0" rtl="0" algn="ctr">
              <a:spcBef>
                <a:spcPts val="0"/>
              </a:spcBef>
              <a:buNone/>
            </a:pPr>
            <a:r>
              <a:t/>
            </a:r>
            <a:endParaRPr sz="6000">
              <a:solidFill>
                <a:srgbClr val="000000"/>
              </a:solidFill>
              <a:latin typeface="Calibri"/>
              <a:ea typeface="Calibri"/>
              <a:cs typeface="Calibri"/>
              <a:sym typeface="Calibri"/>
            </a:endParaRPr>
          </a:p>
          <a:p>
            <a:pPr lvl="0" rtl="0" algn="l">
              <a:spcBef>
                <a:spcPts val="0"/>
              </a:spcBef>
              <a:buNone/>
            </a:pPr>
            <a:r>
              <a:t/>
            </a:r>
            <a:endParaRPr sz="6000">
              <a:solidFill>
                <a:srgbClr val="000000"/>
              </a:solidFill>
              <a:latin typeface="Calibri"/>
              <a:ea typeface="Calibri"/>
              <a:cs typeface="Calibri"/>
              <a:sym typeface="Calibri"/>
            </a:endParaRPr>
          </a:p>
          <a:p>
            <a:pPr lvl="0" rtl="0" algn="l">
              <a:spcBef>
                <a:spcPts val="0"/>
              </a:spcBef>
              <a:buNone/>
            </a:pPr>
            <a:r>
              <a:t/>
            </a:r>
            <a:endParaRPr sz="6000">
              <a:solidFill>
                <a:srgbClr val="000000"/>
              </a:solidFill>
              <a:latin typeface="Calibri"/>
              <a:ea typeface="Calibri"/>
              <a:cs typeface="Calibri"/>
              <a:sym typeface="Calibri"/>
            </a:endParaRPr>
          </a:p>
          <a:p>
            <a:pPr lvl="0" rtl="0" algn="l">
              <a:spcBef>
                <a:spcPts val="0"/>
              </a:spcBef>
              <a:buNone/>
            </a:pPr>
            <a:r>
              <a:rPr lang="en" sz="6000">
                <a:solidFill>
                  <a:srgbClr val="000000"/>
                </a:solidFill>
                <a:latin typeface="Calibri"/>
                <a:ea typeface="Calibri"/>
                <a:cs typeface="Calibri"/>
                <a:sym typeface="Calibri"/>
              </a:rPr>
              <a:t>THANK YOU!</a:t>
            </a:r>
          </a:p>
          <a:p>
            <a:pPr lvl="0" rtl="0" algn="ctr">
              <a:spcBef>
                <a:spcPts val="0"/>
              </a:spcBef>
              <a:buNone/>
            </a:pPr>
            <a:r>
              <a:rPr lang="en" sz="6000">
                <a:solidFill>
                  <a:srgbClr val="000000"/>
                </a:solidFill>
                <a:latin typeface="Calibri"/>
                <a:ea typeface="Calibri"/>
                <a:cs typeface="Calibri"/>
                <a:sym typeface="Calibri"/>
              </a:rPr>
              <a:t>EMAIL </a:t>
            </a:r>
          </a:p>
          <a:p>
            <a:pPr lvl="0" rtl="0" algn="l">
              <a:spcBef>
                <a:spcPts val="0"/>
              </a:spcBef>
              <a:buNone/>
            </a:pPr>
            <a:r>
              <a:rPr lang="en" sz="6000">
                <a:solidFill>
                  <a:srgbClr val="000000"/>
                </a:solidFill>
                <a:latin typeface="Calibri"/>
                <a:ea typeface="Calibri"/>
                <a:cs typeface="Calibri"/>
                <a:sym typeface="Calibri"/>
              </a:rPr>
              <a:t>       ME FOR SLIDES</a:t>
            </a:r>
          </a:p>
          <a:p>
            <a:pPr lvl="0" rtl="0" algn="l">
              <a:spcBef>
                <a:spcPts val="0"/>
              </a:spcBef>
              <a:buNone/>
            </a:pPr>
            <a:r>
              <a:rPr lang="en" sz="4800">
                <a:solidFill>
                  <a:srgbClr val="000000"/>
                </a:solidFill>
                <a:latin typeface="Calibri"/>
                <a:ea typeface="Calibri"/>
                <a:cs typeface="Calibri"/>
                <a:sym typeface="Calibri"/>
              </a:rPr>
              <a:t>vincent@magnific.com</a:t>
            </a:r>
          </a:p>
        </p:txBody>
      </p:sp>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219" name="Shape 219"/>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Speak to customers &amp; define messaging before you go viral</a:t>
            </a: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rPr b="1" lang="en" sz="2100">
                <a:solidFill>
                  <a:srgbClr val="FFFFFF"/>
                </a:solidFill>
                <a:latin typeface="Ubuntu"/>
                <a:ea typeface="Ubuntu"/>
                <a:cs typeface="Ubuntu"/>
                <a:sym typeface="Ubuntu"/>
              </a:rPr>
              <a:t>Read “The Mom test” (I can send it to you)</a:t>
            </a: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220" name="Shape 220"/>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221" name="Shape 221"/>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227" name="Shape 227"/>
          <p:cNvSpPr txBox="1"/>
          <p:nvPr>
            <p:ph idx="1" type="subTitle"/>
          </p:nvPr>
        </p:nvSpPr>
        <p:spPr>
          <a:xfrm>
            <a:off x="685800" y="0"/>
            <a:ext cx="8291999"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UX: “If the user can’t use it, it doesn’t work”</a:t>
            </a:r>
          </a:p>
          <a:p>
            <a:pPr lvl="0" rtl="0">
              <a:spcBef>
                <a:spcPts val="0"/>
              </a:spcBef>
              <a:buNone/>
            </a:pPr>
            <a:r>
              <a:t/>
            </a:r>
            <a:endParaRPr b="1" sz="1800" u="sng">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228" name="Shape 228"/>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229" name="Shape 229"/>
          <p:cNvPicPr preferRelativeResize="0"/>
          <p:nvPr/>
        </p:nvPicPr>
        <p:blipFill>
          <a:blip r:embed="rId3">
            <a:alphaModFix/>
          </a:blip>
          <a:stretch>
            <a:fillRect/>
          </a:stretch>
        </p:blipFill>
        <p:spPr>
          <a:xfrm>
            <a:off x="1923075" y="784800"/>
            <a:ext cx="5539048" cy="4154300"/>
          </a:xfrm>
          <a:prstGeom prst="rect">
            <a:avLst/>
          </a:prstGeom>
          <a:noFill/>
          <a:ln>
            <a:noFill/>
          </a:ln>
        </p:spPr>
      </p:pic>
      <p:sp>
        <p:nvSpPr>
          <p:cNvPr id="230" name="Shape 230"/>
          <p:cNvSpPr txBox="1"/>
          <p:nvPr/>
        </p:nvSpPr>
        <p:spPr>
          <a:xfrm>
            <a:off x="2280450" y="1290400"/>
            <a:ext cx="1490699" cy="6897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31" name="Shape 231"/>
          <p:cNvSpPr txBox="1"/>
          <p:nvPr/>
        </p:nvSpPr>
        <p:spPr>
          <a:xfrm>
            <a:off x="2336050" y="1045675"/>
            <a:ext cx="6407399" cy="747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32" name="Shape 232"/>
          <p:cNvSpPr txBox="1"/>
          <p:nvPr/>
        </p:nvSpPr>
        <p:spPr>
          <a:xfrm>
            <a:off x="2269325" y="1301525"/>
            <a:ext cx="1056899" cy="6897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33" name="Shape 233"/>
          <p:cNvSpPr txBox="1"/>
          <p:nvPr/>
        </p:nvSpPr>
        <p:spPr>
          <a:xfrm>
            <a:off x="2113575" y="1279275"/>
            <a:ext cx="6407399" cy="747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34" name="Shape 234"/>
          <p:cNvSpPr txBox="1"/>
          <p:nvPr/>
        </p:nvSpPr>
        <p:spPr>
          <a:xfrm>
            <a:off x="2336050" y="1253975"/>
            <a:ext cx="990299" cy="784799"/>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i="1" lang="en" sz="5000">
                <a:solidFill>
                  <a:srgbClr val="FF0000"/>
                </a:solidFill>
                <a:latin typeface="Impact"/>
                <a:ea typeface="Impact"/>
                <a:cs typeface="Impact"/>
                <a:sym typeface="Impact"/>
              </a:rPr>
              <a:t>UX</a:t>
            </a:r>
          </a:p>
        </p:txBody>
      </p:sp>
      <p:sp>
        <p:nvSpPr>
          <p:cNvPr id="235" name="Shape 235"/>
          <p:cNvSpPr/>
          <p:nvPr/>
        </p:nvSpPr>
        <p:spPr>
          <a:xfrm>
            <a:off x="3593075" y="4338400"/>
            <a:ext cx="1001100" cy="444900"/>
          </a:xfrm>
          <a:prstGeom prst="rect">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6" name="Shape 236"/>
          <p:cNvSpPr/>
          <p:nvPr/>
        </p:nvSpPr>
        <p:spPr>
          <a:xfrm>
            <a:off x="3264875" y="1404150"/>
            <a:ext cx="86099" cy="105599"/>
          </a:xfrm>
          <a:prstGeom prst="rect">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7" name="Shape 237"/>
          <p:cNvSpPr txBox="1"/>
          <p:nvPr/>
        </p:nvSpPr>
        <p:spPr>
          <a:xfrm>
            <a:off x="1957850" y="2046825"/>
            <a:ext cx="1390499" cy="1668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38" name="Shape 238"/>
          <p:cNvSpPr txBox="1"/>
          <p:nvPr/>
        </p:nvSpPr>
        <p:spPr>
          <a:xfrm>
            <a:off x="3715450" y="2536300"/>
            <a:ext cx="6407399" cy="747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39" name="Shape 239"/>
          <p:cNvSpPr txBox="1"/>
          <p:nvPr/>
        </p:nvSpPr>
        <p:spPr>
          <a:xfrm>
            <a:off x="1957850" y="1737450"/>
            <a:ext cx="1490699" cy="1668600"/>
          </a:xfrm>
          <a:prstGeom prst="rect">
            <a:avLst/>
          </a:prstGeom>
          <a:noFill/>
          <a:ln>
            <a:noFill/>
          </a:ln>
        </p:spPr>
        <p:txBody>
          <a:bodyPr anchorCtr="0" anchor="t" bIns="91425" lIns="91425" rIns="91425" tIns="91425">
            <a:noAutofit/>
          </a:bodyPr>
          <a:lstStyle/>
          <a:p>
            <a:pPr lvl="0">
              <a:spcBef>
                <a:spcPts val="0"/>
              </a:spcBef>
              <a:buNone/>
            </a:pPr>
            <a:r>
              <a:rPr i="1" lang="en" sz="15000">
                <a:solidFill>
                  <a:srgbClr val="FF0000"/>
                </a:solidFill>
                <a:latin typeface="Impact"/>
                <a:ea typeface="Impact"/>
                <a:cs typeface="Impact"/>
                <a:sym typeface="Impact"/>
              </a:rPr>
              <a:t>9</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245" name="Shape 245"/>
          <p:cNvSpPr txBox="1"/>
          <p:nvPr>
            <p:ph idx="1" type="subTitle"/>
          </p:nvPr>
        </p:nvSpPr>
        <p:spPr>
          <a:xfrm>
            <a:off x="459075" y="7325"/>
            <a:ext cx="8525700"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b="1" lang="en" u="sng">
                <a:solidFill>
                  <a:srgbClr val="FFFFFF"/>
                </a:solidFill>
                <a:latin typeface="Ubuntu"/>
                <a:ea typeface="Ubuntu"/>
                <a:cs typeface="Ubuntu"/>
                <a:sym typeface="Ubuntu"/>
              </a:rPr>
              <a:t>0. Tailorbrands.com: Create a free logo today!</a:t>
            </a: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246" name="Shape 246"/>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247" name="Shape 247"/>
          <p:cNvSpPr txBox="1"/>
          <p:nvPr/>
        </p:nvSpPr>
        <p:spPr>
          <a:xfrm>
            <a:off x="2280450" y="1290400"/>
            <a:ext cx="1490699" cy="6897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48" name="Shape 248"/>
          <p:cNvSpPr txBox="1"/>
          <p:nvPr/>
        </p:nvSpPr>
        <p:spPr>
          <a:xfrm>
            <a:off x="2336050" y="1045675"/>
            <a:ext cx="6407399" cy="747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49" name="Shape 249"/>
          <p:cNvSpPr txBox="1"/>
          <p:nvPr/>
        </p:nvSpPr>
        <p:spPr>
          <a:xfrm>
            <a:off x="2269325" y="1301525"/>
            <a:ext cx="1056899" cy="6897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50" name="Shape 250"/>
          <p:cNvSpPr txBox="1"/>
          <p:nvPr/>
        </p:nvSpPr>
        <p:spPr>
          <a:xfrm>
            <a:off x="2113575" y="1279275"/>
            <a:ext cx="6407399" cy="747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51" name="Shape 251"/>
          <p:cNvSpPr txBox="1"/>
          <p:nvPr/>
        </p:nvSpPr>
        <p:spPr>
          <a:xfrm>
            <a:off x="2336050" y="1253975"/>
            <a:ext cx="990299" cy="784799"/>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i="1" sz="5000">
              <a:solidFill>
                <a:srgbClr val="FF0000"/>
              </a:solidFill>
              <a:latin typeface="Impact"/>
              <a:ea typeface="Impact"/>
              <a:cs typeface="Impact"/>
              <a:sym typeface="Impact"/>
            </a:endParaRPr>
          </a:p>
        </p:txBody>
      </p:sp>
      <p:sp>
        <p:nvSpPr>
          <p:cNvPr id="252" name="Shape 252"/>
          <p:cNvSpPr/>
          <p:nvPr/>
        </p:nvSpPr>
        <p:spPr>
          <a:xfrm>
            <a:off x="3593075" y="4338400"/>
            <a:ext cx="1001100" cy="444900"/>
          </a:xfrm>
          <a:prstGeom prst="rect">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3" name="Shape 253"/>
          <p:cNvSpPr/>
          <p:nvPr/>
        </p:nvSpPr>
        <p:spPr>
          <a:xfrm>
            <a:off x="3264875" y="1404150"/>
            <a:ext cx="86099" cy="105599"/>
          </a:xfrm>
          <a:prstGeom prst="rect">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 name="Shape 254"/>
          <p:cNvSpPr txBox="1"/>
          <p:nvPr/>
        </p:nvSpPr>
        <p:spPr>
          <a:xfrm>
            <a:off x="1957850" y="2046825"/>
            <a:ext cx="1390499" cy="1668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55" name="Shape 255"/>
          <p:cNvSpPr txBox="1"/>
          <p:nvPr/>
        </p:nvSpPr>
        <p:spPr>
          <a:xfrm>
            <a:off x="3715450" y="2536300"/>
            <a:ext cx="6407399" cy="747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56" name="Shape 256"/>
          <p:cNvSpPr txBox="1"/>
          <p:nvPr/>
        </p:nvSpPr>
        <p:spPr>
          <a:xfrm>
            <a:off x="1957850" y="1737450"/>
            <a:ext cx="1490699" cy="1668600"/>
          </a:xfrm>
          <a:prstGeom prst="rect">
            <a:avLst/>
          </a:prstGeom>
          <a:noFill/>
          <a:ln>
            <a:noFill/>
          </a:ln>
        </p:spPr>
        <p:txBody>
          <a:bodyPr anchorCtr="0" anchor="t" bIns="91425" lIns="91425" rIns="91425" tIns="91425">
            <a:noAutofit/>
          </a:bodyPr>
          <a:lstStyle/>
          <a:p>
            <a:pPr lvl="0" rtl="0">
              <a:spcBef>
                <a:spcPts val="0"/>
              </a:spcBef>
              <a:buNone/>
            </a:pPr>
            <a:r>
              <a:t/>
            </a:r>
            <a:endParaRPr i="1" sz="15000">
              <a:solidFill>
                <a:srgbClr val="FF0000"/>
              </a:solidFill>
              <a:latin typeface="Impact"/>
              <a:ea typeface="Impact"/>
              <a:cs typeface="Impact"/>
              <a:sym typeface="Impact"/>
            </a:endParaRPr>
          </a:p>
        </p:txBody>
      </p:sp>
      <p:pic>
        <p:nvPicPr>
          <p:cNvPr id="257" name="Shape 257"/>
          <p:cNvPicPr preferRelativeResize="0"/>
          <p:nvPr/>
        </p:nvPicPr>
        <p:blipFill>
          <a:blip r:embed="rId3">
            <a:alphaModFix/>
          </a:blip>
          <a:stretch>
            <a:fillRect/>
          </a:stretch>
        </p:blipFill>
        <p:spPr>
          <a:xfrm>
            <a:off x="590212" y="784799"/>
            <a:ext cx="7963575" cy="3714675"/>
          </a:xfrm>
          <a:prstGeom prst="rect">
            <a:avLst/>
          </a:prstGeom>
          <a:noFill/>
          <a:ln>
            <a:noFill/>
          </a:ln>
        </p:spPr>
      </p:pic>
      <p:sp>
        <p:nvSpPr>
          <p:cNvPr id="258" name="Shape 258"/>
          <p:cNvSpPr txBox="1"/>
          <p:nvPr/>
        </p:nvSpPr>
        <p:spPr>
          <a:xfrm>
            <a:off x="1068050" y="4618850"/>
            <a:ext cx="5433900" cy="466799"/>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latin typeface="Ubuntu"/>
                <a:ea typeface="Ubuntu"/>
                <a:cs typeface="Ubuntu"/>
                <a:sym typeface="Ubuntu"/>
              </a:rPr>
              <a:t>Also: Logaster.com</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a:t> </a:t>
            </a:r>
          </a:p>
        </p:txBody>
      </p:sp>
      <p:sp>
        <p:nvSpPr>
          <p:cNvPr id="91" name="Shape 91"/>
          <p:cNvSpPr txBox="1"/>
          <p:nvPr>
            <p:ph type="ctrTitle"/>
          </p:nvPr>
        </p:nvSpPr>
        <p:spPr>
          <a:xfrm>
            <a:off x="685800" y="1583342"/>
            <a:ext cx="7772400" cy="1159799"/>
          </a:xfrm>
          <a:prstGeom prst="rect">
            <a:avLst/>
          </a:prstGeom>
        </p:spPr>
        <p:txBody>
          <a:bodyPr anchorCtr="0" anchor="b" bIns="91425" lIns="91425" rIns="91425" tIns="91425">
            <a:noAutofit/>
          </a:bodyPr>
          <a:lstStyle/>
          <a:p>
            <a:pPr lvl="0">
              <a:spcBef>
                <a:spcPts val="0"/>
              </a:spcBef>
              <a:buNone/>
            </a:pPr>
            <a:r>
              <a:rPr lang="en"/>
              <a:t> </a:t>
            </a:r>
          </a:p>
        </p:txBody>
      </p:sp>
      <p:pic>
        <p:nvPicPr>
          <p:cNvPr id="92" name="Shape 92"/>
          <p:cNvPicPr preferRelativeResize="0"/>
          <p:nvPr/>
        </p:nvPicPr>
        <p:blipFill>
          <a:blip r:embed="rId3">
            <a:alphaModFix/>
          </a:blip>
          <a:stretch>
            <a:fillRect/>
          </a:stretch>
        </p:blipFill>
        <p:spPr>
          <a:xfrm>
            <a:off x="384837" y="0"/>
            <a:ext cx="8374325" cy="5048074"/>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264" name="Shape 264"/>
          <p:cNvSpPr txBox="1"/>
          <p:nvPr>
            <p:ph idx="1" type="subTitle"/>
          </p:nvPr>
        </p:nvSpPr>
        <p:spPr>
          <a:xfrm>
            <a:off x="685800" y="0"/>
            <a:ext cx="8291999"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1) UXMYTHS.COM</a:t>
            </a:r>
            <a:r>
              <a:rPr b="1" lang="en">
                <a:solidFill>
                  <a:srgbClr val="FFFFFF"/>
                </a:solidFill>
                <a:latin typeface="Ubuntu"/>
                <a:ea typeface="Ubuntu"/>
                <a:cs typeface="Ubuntu"/>
                <a:sym typeface="Ubuntu"/>
              </a:rPr>
              <a:t> - Don’t believe the hype</a:t>
            </a:r>
          </a:p>
          <a:p>
            <a:pPr lvl="0" rtl="0">
              <a:spcBef>
                <a:spcPts val="0"/>
              </a:spcBef>
              <a:buNone/>
            </a:pPr>
            <a:r>
              <a:t/>
            </a:r>
            <a:endParaRPr b="1" sz="1800" u="sng">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265" name="Shape 265"/>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266" name="Shape 266"/>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67" name="Shape 267"/>
          <p:cNvSpPr txBox="1"/>
          <p:nvPr/>
        </p:nvSpPr>
        <p:spPr>
          <a:xfrm>
            <a:off x="2336050" y="1045675"/>
            <a:ext cx="6407399" cy="74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68" name="Shape 268"/>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69" name="Shape 269"/>
          <p:cNvPicPr preferRelativeResize="0"/>
          <p:nvPr/>
        </p:nvPicPr>
        <p:blipFill>
          <a:blip r:embed="rId3">
            <a:alphaModFix/>
          </a:blip>
          <a:stretch>
            <a:fillRect/>
          </a:stretch>
        </p:blipFill>
        <p:spPr>
          <a:xfrm>
            <a:off x="590050" y="784800"/>
            <a:ext cx="8153400" cy="411480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275" name="Shape 275"/>
          <p:cNvSpPr txBox="1"/>
          <p:nvPr>
            <p:ph idx="1" type="subTitle"/>
          </p:nvPr>
        </p:nvSpPr>
        <p:spPr>
          <a:xfrm>
            <a:off x="685800" y="0"/>
            <a:ext cx="8291999"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2) Balsamiq creates mockups the easy way</a:t>
            </a:r>
          </a:p>
          <a:p>
            <a:pPr lvl="0" rtl="0">
              <a:spcBef>
                <a:spcPts val="0"/>
              </a:spcBef>
              <a:buNone/>
            </a:pPr>
            <a:r>
              <a:t/>
            </a:r>
            <a:endParaRPr b="1" sz="1800" u="sng">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276" name="Shape 276"/>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277" name="Shape 277"/>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78" name="Shape 278"/>
          <p:cNvSpPr txBox="1"/>
          <p:nvPr/>
        </p:nvSpPr>
        <p:spPr>
          <a:xfrm>
            <a:off x="2336050" y="1045675"/>
            <a:ext cx="6407399" cy="74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79" name="Shape 279"/>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80" name="Shape 280"/>
          <p:cNvSpPr txBox="1"/>
          <p:nvPr/>
        </p:nvSpPr>
        <p:spPr>
          <a:xfrm>
            <a:off x="2113575" y="1279275"/>
            <a:ext cx="6407399" cy="74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81" name="Shape 281"/>
          <p:cNvSpPr txBox="1"/>
          <p:nvPr/>
        </p:nvSpPr>
        <p:spPr>
          <a:xfrm>
            <a:off x="2336050" y="1253975"/>
            <a:ext cx="990299" cy="784799"/>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i="1" sz="5000">
              <a:solidFill>
                <a:srgbClr val="FF0000"/>
              </a:solidFill>
              <a:latin typeface="Impact"/>
              <a:ea typeface="Impact"/>
              <a:cs typeface="Impact"/>
              <a:sym typeface="Impact"/>
            </a:endParaRPr>
          </a:p>
        </p:txBody>
      </p:sp>
      <p:pic>
        <p:nvPicPr>
          <p:cNvPr id="282" name="Shape 282"/>
          <p:cNvPicPr preferRelativeResize="0"/>
          <p:nvPr/>
        </p:nvPicPr>
        <p:blipFill>
          <a:blip r:embed="rId3">
            <a:alphaModFix/>
          </a:blip>
          <a:stretch>
            <a:fillRect/>
          </a:stretch>
        </p:blipFill>
        <p:spPr>
          <a:xfrm>
            <a:off x="1560775" y="784800"/>
            <a:ext cx="6022450" cy="4156800"/>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288" name="Shape 288"/>
          <p:cNvSpPr txBox="1"/>
          <p:nvPr>
            <p:ph idx="1" type="subTitle"/>
          </p:nvPr>
        </p:nvSpPr>
        <p:spPr>
          <a:xfrm>
            <a:off x="685800" y="0"/>
            <a:ext cx="8291999"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3) KEEP YOUR SIGNUP TOTES SIMPLE</a:t>
            </a:r>
          </a:p>
          <a:p>
            <a:pPr lvl="0" rtl="0">
              <a:spcBef>
                <a:spcPts val="0"/>
              </a:spcBef>
              <a:buNone/>
            </a:pPr>
            <a:r>
              <a:rPr b="1" lang="en" u="sng">
                <a:solidFill>
                  <a:srgbClr val="FFFFFF"/>
                </a:solidFill>
                <a:latin typeface="Ubuntu"/>
                <a:ea typeface="Ubuntu"/>
                <a:cs typeface="Ubuntu"/>
                <a:sym typeface="Ubuntu"/>
              </a:rPr>
              <a:t>-One thing to type into/click only!</a:t>
            </a:r>
          </a:p>
          <a:p>
            <a:pPr lvl="0" rtl="0">
              <a:spcBef>
                <a:spcPts val="0"/>
              </a:spcBef>
              <a:buNone/>
            </a:pPr>
            <a:r>
              <a:t/>
            </a:r>
            <a:endParaRPr b="1" sz="1800" u="sng">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289" name="Shape 289"/>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290" name="Shape 290"/>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91" name="Shape 291"/>
          <p:cNvSpPr txBox="1"/>
          <p:nvPr/>
        </p:nvSpPr>
        <p:spPr>
          <a:xfrm>
            <a:off x="2336050" y="1045675"/>
            <a:ext cx="6407399" cy="74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92" name="Shape 292"/>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293" name="Shape 293"/>
          <p:cNvPicPr preferRelativeResize="0"/>
          <p:nvPr/>
        </p:nvPicPr>
        <p:blipFill>
          <a:blip r:embed="rId3">
            <a:alphaModFix/>
          </a:blip>
          <a:stretch>
            <a:fillRect/>
          </a:stretch>
        </p:blipFill>
        <p:spPr>
          <a:xfrm>
            <a:off x="1019175" y="1218650"/>
            <a:ext cx="7105650" cy="37338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299" name="Shape 299"/>
          <p:cNvSpPr txBox="1"/>
          <p:nvPr>
            <p:ph idx="1" type="subTitle"/>
          </p:nvPr>
        </p:nvSpPr>
        <p:spPr>
          <a:xfrm>
            <a:off x="685800" y="0"/>
            <a:ext cx="8291999" cy="784799"/>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3600" u="sng">
                <a:solidFill>
                  <a:srgbClr val="FFFFFF"/>
                </a:solidFill>
                <a:latin typeface="Ubuntu"/>
                <a:ea typeface="Ubuntu"/>
                <a:cs typeface="Ubuntu"/>
                <a:sym typeface="Ubuntu"/>
              </a:rPr>
              <a:t>3.5) Keep user onboarding easy</a:t>
            </a:r>
          </a:p>
          <a:p>
            <a:pPr lvl="0" rtl="0">
              <a:spcBef>
                <a:spcPts val="0"/>
              </a:spcBef>
              <a:buNone/>
            </a:pPr>
            <a:r>
              <a:t/>
            </a:r>
            <a:endParaRPr b="1" sz="2400" u="sng">
              <a:solidFill>
                <a:srgbClr val="FFFFFF"/>
              </a:solidFill>
              <a:latin typeface="Ubuntu"/>
              <a:ea typeface="Ubuntu"/>
              <a:cs typeface="Ubuntu"/>
              <a:sym typeface="Ubuntu"/>
            </a:endParaRPr>
          </a:p>
          <a:p>
            <a:pPr lvl="0" rtl="0" algn="l">
              <a:spcBef>
                <a:spcPts val="0"/>
              </a:spcBef>
              <a:buNone/>
            </a:pPr>
            <a:r>
              <a:t/>
            </a:r>
            <a:endParaRPr b="1" sz="2400">
              <a:solidFill>
                <a:srgbClr val="FFFFFF"/>
              </a:solidFill>
              <a:latin typeface="Ubuntu"/>
              <a:ea typeface="Ubuntu"/>
              <a:cs typeface="Ubuntu"/>
              <a:sym typeface="Ubuntu"/>
            </a:endParaRPr>
          </a:p>
          <a:p>
            <a:pPr indent="0" lvl="0" marL="1828800" rtl="0" algn="l">
              <a:spcBef>
                <a:spcPts val="0"/>
              </a:spcBef>
              <a:buNone/>
            </a:pPr>
            <a:r>
              <a:rPr b="1" lang="en">
                <a:solidFill>
                  <a:srgbClr val="FFFFFF"/>
                </a:solidFill>
                <a:latin typeface="Ubuntu"/>
                <a:ea typeface="Ubuntu"/>
                <a:cs typeface="Ubuntu"/>
                <a:sym typeface="Ubuntu"/>
              </a:rPr>
              <a:t>  1) </a:t>
            </a:r>
            <a:r>
              <a:rPr b="1" lang="en" u="sng">
                <a:solidFill>
                  <a:srgbClr val="FFFFFF"/>
                </a:solidFill>
                <a:latin typeface="Ubuntu"/>
                <a:ea typeface="Ubuntu"/>
                <a:cs typeface="Ubuntu"/>
                <a:sym typeface="Ubuntu"/>
              </a:rPr>
              <a:t>Auto-login after signup</a:t>
            </a:r>
          </a:p>
          <a:p>
            <a:pPr indent="457200" lvl="0" rtl="0">
              <a:spcBef>
                <a:spcPts val="0"/>
              </a:spcBef>
              <a:buNone/>
            </a:pPr>
            <a:r>
              <a:rPr lang="en" sz="2200">
                <a:solidFill>
                  <a:srgbClr val="FFFFFF"/>
                </a:solidFill>
                <a:latin typeface="Ubuntu"/>
                <a:ea typeface="Ubuntu"/>
                <a:cs typeface="Ubuntu"/>
                <a:sym typeface="Ubuntu"/>
              </a:rPr>
              <a:t>Jump right into product :)</a:t>
            </a:r>
          </a:p>
          <a:p>
            <a:pPr lvl="0" rtl="0">
              <a:spcBef>
                <a:spcPts val="0"/>
              </a:spcBef>
              <a:buNone/>
            </a:pPr>
            <a:r>
              <a:t/>
            </a:r>
            <a:endParaRPr sz="2400" u="sng">
              <a:solidFill>
                <a:srgbClr val="FFFFFF"/>
              </a:solidFill>
              <a:latin typeface="Ubuntu"/>
              <a:ea typeface="Ubuntu"/>
              <a:cs typeface="Ubuntu"/>
              <a:sym typeface="Ubuntu"/>
            </a:endParaRPr>
          </a:p>
          <a:p>
            <a:pPr lvl="0" rtl="0">
              <a:spcBef>
                <a:spcPts val="0"/>
              </a:spcBef>
              <a:buNone/>
            </a:pPr>
            <a:r>
              <a:rPr b="1" lang="en" u="sng">
                <a:solidFill>
                  <a:srgbClr val="FFFFFF"/>
                </a:solidFill>
                <a:latin typeface="Ubuntu"/>
                <a:ea typeface="Ubuntu"/>
                <a:cs typeface="Ubuntu"/>
                <a:sym typeface="Ubuntu"/>
              </a:rPr>
              <a:t>2. Send personal email</a:t>
            </a:r>
          </a:p>
          <a:p>
            <a:pPr indent="457200" lvl="0" rtl="0">
              <a:spcBef>
                <a:spcPts val="0"/>
              </a:spcBef>
              <a:buNone/>
            </a:pPr>
            <a:r>
              <a:rPr lang="en" sz="2200">
                <a:solidFill>
                  <a:srgbClr val="FFFFFF"/>
                </a:solidFill>
                <a:latin typeface="Ubuntu"/>
                <a:ea typeface="Ubuntu"/>
                <a:cs typeface="Ubuntu"/>
                <a:sym typeface="Ubuntu"/>
              </a:rPr>
              <a:t>Within 24 hours (or even right away), send them a personalized email asking them specifically why they signed up.What made them pull the trigger? This is extremely important data as you want to make sure that your product is delivering what your marketing messages are promising. </a:t>
            </a:r>
          </a:p>
        </p:txBody>
      </p:sp>
      <p:sp>
        <p:nvSpPr>
          <p:cNvPr id="300" name="Shape 300"/>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301" name="Shape 301"/>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307" name="Shape 307"/>
          <p:cNvSpPr txBox="1"/>
          <p:nvPr>
            <p:ph idx="1" type="subTitle"/>
          </p:nvPr>
        </p:nvSpPr>
        <p:spPr>
          <a:xfrm>
            <a:off x="685800" y="0"/>
            <a:ext cx="8291999" cy="784799"/>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3600" u="sng">
                <a:solidFill>
                  <a:srgbClr val="FFFFFF"/>
                </a:solidFill>
                <a:latin typeface="Ubuntu"/>
                <a:ea typeface="Ubuntu"/>
                <a:cs typeface="Ubuntu"/>
                <a:sym typeface="Ubuntu"/>
              </a:rPr>
              <a:t>4) UX CHECKLIST via Github: </a:t>
            </a:r>
            <a:r>
              <a:rPr lang="en" sz="3600" u="sng">
                <a:solidFill>
                  <a:schemeClr val="hlink"/>
                </a:solidFill>
                <a:latin typeface="Ubuntu"/>
                <a:ea typeface="Ubuntu"/>
                <a:cs typeface="Ubuntu"/>
                <a:sym typeface="Ubuntu"/>
                <a:hlinkClick r:id="rId3"/>
              </a:rPr>
              <a:t>http://bit.ly/UXPLZ</a:t>
            </a:r>
          </a:p>
          <a:p>
            <a:pPr lvl="0" rtl="0">
              <a:spcBef>
                <a:spcPts val="0"/>
              </a:spcBef>
              <a:buNone/>
            </a:pPr>
            <a:r>
              <a:t/>
            </a:r>
            <a:endParaRPr b="1" sz="3600" u="sng">
              <a:solidFill>
                <a:srgbClr val="FFFFFF"/>
              </a:solidFill>
              <a:latin typeface="Ubuntu"/>
              <a:ea typeface="Ubuntu"/>
              <a:cs typeface="Ubuntu"/>
              <a:sym typeface="Ubuntu"/>
            </a:endParaRPr>
          </a:p>
          <a:p>
            <a:pPr lvl="0" rtl="0" algn="l">
              <a:spcBef>
                <a:spcPts val="0"/>
              </a:spcBef>
              <a:buNone/>
            </a:pPr>
            <a:r>
              <a:t/>
            </a:r>
            <a:endParaRPr b="1" sz="3600">
              <a:solidFill>
                <a:srgbClr val="FFFFFF"/>
              </a:solidFill>
              <a:latin typeface="Ubuntu"/>
              <a:ea typeface="Ubuntu"/>
              <a:cs typeface="Ubuntu"/>
              <a:sym typeface="Ubuntu"/>
            </a:endParaRPr>
          </a:p>
          <a:p>
            <a:pPr indent="457200" lvl="0" rtl="0">
              <a:spcBef>
                <a:spcPts val="0"/>
              </a:spcBef>
              <a:buNone/>
            </a:pPr>
            <a:r>
              <a:t/>
            </a:r>
            <a:endParaRPr b="1" sz="3600" u="sng">
              <a:solidFill>
                <a:srgbClr val="FFFFFF"/>
              </a:solidFill>
              <a:latin typeface="Ubuntu"/>
              <a:ea typeface="Ubuntu"/>
              <a:cs typeface="Ubuntu"/>
              <a:sym typeface="Ubuntu"/>
            </a:endParaRPr>
          </a:p>
        </p:txBody>
      </p:sp>
      <p:sp>
        <p:nvSpPr>
          <p:cNvPr id="308" name="Shape 308"/>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309" name="Shape 309"/>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310" name="Shape 310"/>
          <p:cNvPicPr preferRelativeResize="0"/>
          <p:nvPr/>
        </p:nvPicPr>
        <p:blipFill>
          <a:blip r:embed="rId4">
            <a:alphaModFix/>
          </a:blip>
          <a:stretch>
            <a:fillRect/>
          </a:stretch>
        </p:blipFill>
        <p:spPr>
          <a:xfrm>
            <a:off x="233599" y="1290400"/>
            <a:ext cx="8676800" cy="321395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316" name="Shape 316"/>
          <p:cNvSpPr txBox="1"/>
          <p:nvPr>
            <p:ph idx="1" type="subTitle"/>
          </p:nvPr>
        </p:nvSpPr>
        <p:spPr>
          <a:xfrm>
            <a:off x="685800" y="0"/>
            <a:ext cx="8291999"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5) The 5 best call-to action buttons</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lgn="l">
              <a:spcBef>
                <a:spcPts val="0"/>
              </a:spcBef>
              <a:buNone/>
            </a:pPr>
            <a:r>
              <a:rPr b="1" lang="en" sz="3800" u="sng">
                <a:solidFill>
                  <a:srgbClr val="FFFFFF"/>
                </a:solidFill>
                <a:latin typeface="Ubuntu"/>
                <a:ea typeface="Ubuntu"/>
                <a:cs typeface="Ubuntu"/>
                <a:sym typeface="Ubuntu"/>
              </a:rPr>
              <a:t>1)</a:t>
            </a:r>
          </a:p>
          <a:p>
            <a:pPr lvl="0" rtl="0" algn="l">
              <a:spcBef>
                <a:spcPts val="0"/>
              </a:spcBef>
              <a:buNone/>
            </a:pPr>
            <a:r>
              <a:rPr b="1" lang="en" sz="3800" u="sng">
                <a:solidFill>
                  <a:srgbClr val="FFFFFF"/>
                </a:solidFill>
                <a:latin typeface="Ubuntu"/>
                <a:ea typeface="Ubuntu"/>
                <a:cs typeface="Ubuntu"/>
                <a:sym typeface="Ubuntu"/>
              </a:rPr>
              <a:t>2) </a:t>
            </a:r>
          </a:p>
          <a:p>
            <a:pPr lvl="0" rtl="0" algn="l">
              <a:spcBef>
                <a:spcPts val="0"/>
              </a:spcBef>
              <a:buNone/>
            </a:pPr>
            <a:r>
              <a:rPr b="1" lang="en" sz="3800" u="sng">
                <a:solidFill>
                  <a:srgbClr val="FFFFFF"/>
                </a:solidFill>
                <a:latin typeface="Ubuntu"/>
                <a:ea typeface="Ubuntu"/>
                <a:cs typeface="Ubuntu"/>
                <a:sym typeface="Ubuntu"/>
              </a:rPr>
              <a:t>3) </a:t>
            </a:r>
          </a:p>
          <a:p>
            <a:pPr lvl="0" rtl="0" algn="l">
              <a:spcBef>
                <a:spcPts val="0"/>
              </a:spcBef>
              <a:buNone/>
            </a:pPr>
            <a:r>
              <a:rPr b="1" lang="en" sz="3800" u="sng">
                <a:solidFill>
                  <a:srgbClr val="FFFFFF"/>
                </a:solidFill>
                <a:latin typeface="Ubuntu"/>
                <a:ea typeface="Ubuntu"/>
                <a:cs typeface="Ubuntu"/>
                <a:sym typeface="Ubuntu"/>
              </a:rPr>
              <a:t>4) </a:t>
            </a:r>
          </a:p>
          <a:p>
            <a:pPr lvl="0" rtl="0" algn="l">
              <a:spcBef>
                <a:spcPts val="0"/>
              </a:spcBef>
              <a:buNone/>
            </a:pPr>
            <a:r>
              <a:rPr b="1" lang="en" sz="3800" u="sng">
                <a:solidFill>
                  <a:srgbClr val="FFFFFF"/>
                </a:solidFill>
                <a:latin typeface="Ubuntu"/>
                <a:ea typeface="Ubuntu"/>
                <a:cs typeface="Ubuntu"/>
                <a:sym typeface="Ubuntu"/>
              </a:rPr>
              <a:t>5)</a:t>
            </a:r>
            <a:r>
              <a:rPr b="1" lang="en" sz="3200" u="sng">
                <a:solidFill>
                  <a:srgbClr val="FFFFFF"/>
                </a:solidFill>
                <a:latin typeface="Ubuntu"/>
                <a:ea typeface="Ubuntu"/>
                <a:cs typeface="Ubuntu"/>
                <a:sym typeface="Ubuntu"/>
              </a:rPr>
              <a:t> </a:t>
            </a:r>
          </a:p>
          <a:p>
            <a:pPr lvl="0" rtl="0" algn="l">
              <a:spcBef>
                <a:spcPts val="0"/>
              </a:spcBef>
              <a:buNone/>
            </a:pPr>
            <a:r>
              <a:t/>
            </a:r>
            <a:endParaRPr b="1" sz="3200" u="sng">
              <a:solidFill>
                <a:srgbClr val="FFFFFF"/>
              </a:solidFill>
              <a:latin typeface="Ubuntu"/>
              <a:ea typeface="Ubuntu"/>
              <a:cs typeface="Ubuntu"/>
              <a:sym typeface="Ubuntu"/>
            </a:endParaRPr>
          </a:p>
        </p:txBody>
      </p:sp>
      <p:sp>
        <p:nvSpPr>
          <p:cNvPr id="317" name="Shape 317"/>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318" name="Shape 318"/>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19" name="Shape 319"/>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320" name="Shape 320"/>
          <p:cNvPicPr preferRelativeResize="0"/>
          <p:nvPr/>
        </p:nvPicPr>
        <p:blipFill>
          <a:blip r:embed="rId3">
            <a:alphaModFix/>
          </a:blip>
          <a:stretch>
            <a:fillRect/>
          </a:stretch>
        </p:blipFill>
        <p:spPr>
          <a:xfrm>
            <a:off x="1323737" y="1483475"/>
            <a:ext cx="1290568" cy="466799"/>
          </a:xfrm>
          <a:prstGeom prst="rect">
            <a:avLst/>
          </a:prstGeom>
          <a:noFill/>
          <a:ln>
            <a:noFill/>
          </a:ln>
        </p:spPr>
      </p:pic>
      <p:pic>
        <p:nvPicPr>
          <p:cNvPr id="321" name="Shape 321"/>
          <p:cNvPicPr preferRelativeResize="0"/>
          <p:nvPr/>
        </p:nvPicPr>
        <p:blipFill>
          <a:blip r:embed="rId4">
            <a:alphaModFix/>
          </a:blip>
          <a:stretch>
            <a:fillRect/>
          </a:stretch>
        </p:blipFill>
        <p:spPr>
          <a:xfrm>
            <a:off x="1354650" y="2150850"/>
            <a:ext cx="1228725" cy="342900"/>
          </a:xfrm>
          <a:prstGeom prst="rect">
            <a:avLst/>
          </a:prstGeom>
          <a:noFill/>
          <a:ln>
            <a:noFill/>
          </a:ln>
        </p:spPr>
      </p:pic>
      <p:pic>
        <p:nvPicPr>
          <p:cNvPr id="322" name="Shape 322"/>
          <p:cNvPicPr preferRelativeResize="0"/>
          <p:nvPr/>
        </p:nvPicPr>
        <p:blipFill>
          <a:blip r:embed="rId5">
            <a:alphaModFix/>
          </a:blip>
          <a:stretch>
            <a:fillRect/>
          </a:stretch>
        </p:blipFill>
        <p:spPr>
          <a:xfrm>
            <a:off x="1320987" y="2653374"/>
            <a:ext cx="2953570" cy="466799"/>
          </a:xfrm>
          <a:prstGeom prst="rect">
            <a:avLst/>
          </a:prstGeom>
          <a:noFill/>
          <a:ln>
            <a:noFill/>
          </a:ln>
        </p:spPr>
      </p:pic>
      <p:pic>
        <p:nvPicPr>
          <p:cNvPr id="323" name="Shape 323"/>
          <p:cNvPicPr preferRelativeResize="0"/>
          <p:nvPr/>
        </p:nvPicPr>
        <p:blipFill>
          <a:blip r:embed="rId6">
            <a:alphaModFix/>
          </a:blip>
          <a:stretch>
            <a:fillRect/>
          </a:stretch>
        </p:blipFill>
        <p:spPr>
          <a:xfrm>
            <a:off x="1330850" y="3281975"/>
            <a:ext cx="1276350" cy="304800"/>
          </a:xfrm>
          <a:prstGeom prst="rect">
            <a:avLst/>
          </a:prstGeom>
          <a:noFill/>
          <a:ln>
            <a:noFill/>
          </a:ln>
        </p:spPr>
      </p:pic>
      <p:pic>
        <p:nvPicPr>
          <p:cNvPr id="324" name="Shape 324"/>
          <p:cNvPicPr preferRelativeResize="0"/>
          <p:nvPr/>
        </p:nvPicPr>
        <p:blipFill>
          <a:blip r:embed="rId7">
            <a:alphaModFix/>
          </a:blip>
          <a:stretch>
            <a:fillRect/>
          </a:stretch>
        </p:blipFill>
        <p:spPr>
          <a:xfrm>
            <a:off x="1321000" y="3748574"/>
            <a:ext cx="3117224" cy="603050"/>
          </a:xfrm>
          <a:prstGeom prst="rect">
            <a:avLst/>
          </a:prstGeom>
          <a:noFill/>
          <a:ln>
            <a:noFill/>
          </a:ln>
        </p:spPr>
      </p:pic>
      <p:pic>
        <p:nvPicPr>
          <p:cNvPr id="325" name="Shape 325"/>
          <p:cNvPicPr preferRelativeResize="0"/>
          <p:nvPr/>
        </p:nvPicPr>
        <p:blipFill>
          <a:blip r:embed="rId8">
            <a:alphaModFix/>
          </a:blip>
          <a:stretch>
            <a:fillRect/>
          </a:stretch>
        </p:blipFill>
        <p:spPr>
          <a:xfrm>
            <a:off x="4950387" y="1483462"/>
            <a:ext cx="3381375" cy="1000125"/>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331" name="Shape 331"/>
          <p:cNvSpPr txBox="1"/>
          <p:nvPr>
            <p:ph idx="1" type="subTitle"/>
          </p:nvPr>
        </p:nvSpPr>
        <p:spPr>
          <a:xfrm>
            <a:off x="685800" y="0"/>
            <a:ext cx="8291999"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6) See where your visitors hover/click</a:t>
            </a:r>
          </a:p>
          <a:p>
            <a:pPr lvl="0" rtl="0">
              <a:spcBef>
                <a:spcPts val="0"/>
              </a:spcBef>
              <a:buNone/>
            </a:pPr>
            <a:r>
              <a:rPr b="1" lang="en" sz="2800" u="sng">
                <a:solidFill>
                  <a:schemeClr val="hlink"/>
                </a:solidFill>
                <a:latin typeface="Ubuntu"/>
                <a:ea typeface="Ubuntu"/>
                <a:cs typeface="Ubuntu"/>
                <a:sym typeface="Ubuntu"/>
                <a:hlinkClick r:id="rId3"/>
              </a:rPr>
              <a:t>http://bit.ly/cr8zyegg</a:t>
            </a:r>
            <a:r>
              <a:rPr b="1" lang="en" sz="2800" u="sng">
                <a:solidFill>
                  <a:srgbClr val="FFFFFF"/>
                </a:solidFill>
                <a:latin typeface="Ubuntu"/>
                <a:ea typeface="Ubuntu"/>
                <a:cs typeface="Ubuntu"/>
                <a:sym typeface="Ubuntu"/>
              </a:rPr>
              <a:t> - Free 90 day trial!</a:t>
            </a: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332" name="Shape 332"/>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333" name="Shape 333"/>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34" name="Shape 334"/>
          <p:cNvSpPr txBox="1"/>
          <p:nvPr/>
        </p:nvSpPr>
        <p:spPr>
          <a:xfrm>
            <a:off x="2336050" y="1045675"/>
            <a:ext cx="6407399" cy="74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35" name="Shape 335"/>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336" name="Shape 336"/>
          <p:cNvPicPr preferRelativeResize="0"/>
          <p:nvPr/>
        </p:nvPicPr>
        <p:blipFill>
          <a:blip r:embed="rId4">
            <a:alphaModFix/>
          </a:blip>
          <a:stretch>
            <a:fillRect/>
          </a:stretch>
        </p:blipFill>
        <p:spPr>
          <a:xfrm>
            <a:off x="795337" y="1301512"/>
            <a:ext cx="7553325" cy="3533775"/>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342" name="Shape 342"/>
          <p:cNvSpPr txBox="1"/>
          <p:nvPr>
            <p:ph idx="1" type="subTitle"/>
          </p:nvPr>
        </p:nvSpPr>
        <p:spPr>
          <a:xfrm>
            <a:off x="0" y="0"/>
            <a:ext cx="9144000"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b="1" lang="en">
                <a:solidFill>
                  <a:srgbClr val="FFFFFF"/>
                </a:solidFill>
                <a:latin typeface="Ubuntu"/>
                <a:ea typeface="Ubuntu"/>
                <a:cs typeface="Ubuntu"/>
                <a:sym typeface="Ubuntu"/>
              </a:rPr>
              <a:t>  7)                     helps you A/B test key messaging</a:t>
            </a:r>
          </a:p>
          <a:p>
            <a:pPr lvl="0" rtl="0">
              <a:spcBef>
                <a:spcPts val="0"/>
              </a:spcBef>
              <a:buNone/>
            </a:pPr>
            <a:r>
              <a:t/>
            </a:r>
            <a:endParaRPr b="1" sz="2800" u="sng">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343" name="Shape 343"/>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344" name="Shape 344"/>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45" name="Shape 345"/>
          <p:cNvSpPr txBox="1"/>
          <p:nvPr/>
        </p:nvSpPr>
        <p:spPr>
          <a:xfrm>
            <a:off x="2336050" y="1045675"/>
            <a:ext cx="6407399" cy="74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46" name="Shape 346"/>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347" name="Shape 347"/>
          <p:cNvPicPr preferRelativeResize="0"/>
          <p:nvPr/>
        </p:nvPicPr>
        <p:blipFill>
          <a:blip r:embed="rId3">
            <a:alphaModFix/>
          </a:blip>
          <a:stretch>
            <a:fillRect/>
          </a:stretch>
        </p:blipFill>
        <p:spPr>
          <a:xfrm>
            <a:off x="685800" y="84350"/>
            <a:ext cx="1733550" cy="504825"/>
          </a:xfrm>
          <a:prstGeom prst="rect">
            <a:avLst/>
          </a:prstGeom>
          <a:noFill/>
          <a:ln>
            <a:noFill/>
          </a:ln>
        </p:spPr>
      </p:pic>
      <p:pic>
        <p:nvPicPr>
          <p:cNvPr id="348" name="Shape 348"/>
          <p:cNvPicPr preferRelativeResize="0"/>
          <p:nvPr/>
        </p:nvPicPr>
        <p:blipFill>
          <a:blip r:embed="rId4">
            <a:alphaModFix/>
          </a:blip>
          <a:stretch>
            <a:fillRect/>
          </a:stretch>
        </p:blipFill>
        <p:spPr>
          <a:xfrm>
            <a:off x="1428750" y="1271587"/>
            <a:ext cx="6286500" cy="260032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354" name="Shape 354"/>
          <p:cNvSpPr txBox="1"/>
          <p:nvPr>
            <p:ph idx="1" type="subTitle"/>
          </p:nvPr>
        </p:nvSpPr>
        <p:spPr>
          <a:xfrm>
            <a:off x="0" y="0"/>
            <a:ext cx="9144000"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b="1" lang="en">
                <a:solidFill>
                  <a:srgbClr val="FFFFFF"/>
                </a:solidFill>
                <a:latin typeface="Ubuntu"/>
                <a:ea typeface="Ubuntu"/>
                <a:cs typeface="Ubuntu"/>
                <a:sym typeface="Ubuntu"/>
              </a:rPr>
              <a:t>  8) You need this website checklist in your life:</a:t>
            </a:r>
          </a:p>
          <a:p>
            <a:pPr lvl="0" rtl="0">
              <a:spcBef>
                <a:spcPts val="0"/>
              </a:spcBef>
              <a:buNone/>
            </a:pPr>
            <a:r>
              <a:rPr b="1" lang="en" u="sng">
                <a:solidFill>
                  <a:schemeClr val="hlink"/>
                </a:solidFill>
                <a:latin typeface="Ubuntu"/>
                <a:ea typeface="Ubuntu"/>
                <a:cs typeface="Ubuntu"/>
                <a:sym typeface="Ubuntu"/>
                <a:hlinkClick r:id="rId3"/>
              </a:rPr>
              <a:t>http://bit.ly/ch3cklist</a:t>
            </a:r>
            <a:r>
              <a:rPr b="1" lang="en">
                <a:solidFill>
                  <a:srgbClr val="FFFFFF"/>
                </a:solidFill>
                <a:latin typeface="Ubuntu"/>
                <a:ea typeface="Ubuntu"/>
                <a:cs typeface="Ubuntu"/>
                <a:sym typeface="Ubuntu"/>
              </a:rPr>
              <a:t>           </a:t>
            </a:r>
          </a:p>
          <a:p>
            <a:pPr lvl="0" rtl="0">
              <a:spcBef>
                <a:spcPts val="0"/>
              </a:spcBef>
              <a:buNone/>
            </a:pPr>
            <a:r>
              <a:t/>
            </a:r>
            <a:endParaRPr b="1" sz="2800" u="sng">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355" name="Shape 355"/>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356" name="Shape 356"/>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57" name="Shape 357"/>
          <p:cNvSpPr txBox="1"/>
          <p:nvPr/>
        </p:nvSpPr>
        <p:spPr>
          <a:xfrm>
            <a:off x="2336050" y="1045675"/>
            <a:ext cx="6407399" cy="74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58" name="Shape 358"/>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359" name="Shape 359"/>
          <p:cNvPicPr preferRelativeResize="0"/>
          <p:nvPr/>
        </p:nvPicPr>
        <p:blipFill>
          <a:blip r:embed="rId4">
            <a:alphaModFix/>
          </a:blip>
          <a:stretch>
            <a:fillRect/>
          </a:stretch>
        </p:blipFill>
        <p:spPr>
          <a:xfrm>
            <a:off x="2028825" y="1481800"/>
            <a:ext cx="5086350" cy="344805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365" name="Shape 365"/>
          <p:cNvSpPr txBox="1"/>
          <p:nvPr>
            <p:ph idx="1" type="subTitle"/>
          </p:nvPr>
        </p:nvSpPr>
        <p:spPr>
          <a:xfrm>
            <a:off x="0" y="0"/>
            <a:ext cx="9144000"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indent="0" lvl="0" marL="0" rtl="0" algn="l">
              <a:spcBef>
                <a:spcPts val="0"/>
              </a:spcBef>
              <a:buNone/>
            </a:pPr>
            <a:r>
              <a:rPr b="1" lang="en">
                <a:solidFill>
                  <a:srgbClr val="FFFFFF"/>
                </a:solidFill>
                <a:latin typeface="Ubuntu"/>
                <a:ea typeface="Ubuntu"/>
                <a:cs typeface="Ubuntu"/>
                <a:sym typeface="Ubuntu"/>
              </a:rPr>
              <a:t>  9) Analytics tells you what people do on your   </a:t>
            </a:r>
          </a:p>
          <a:p>
            <a:pPr indent="457200" lvl="0" marL="1371600" rtl="0" algn="l">
              <a:spcBef>
                <a:spcPts val="0"/>
              </a:spcBef>
              <a:buNone/>
            </a:pPr>
            <a:r>
              <a:rPr b="1" lang="en">
                <a:solidFill>
                  <a:srgbClr val="FFFFFF"/>
                </a:solidFill>
                <a:latin typeface="Ubuntu"/>
                <a:ea typeface="Ubuntu"/>
                <a:cs typeface="Ubuntu"/>
                <a:sym typeface="Ubuntu"/>
              </a:rPr>
              <a:t>site. Qualaroo tells you WHY          </a:t>
            </a:r>
          </a:p>
          <a:p>
            <a:pPr lvl="0" rtl="0">
              <a:spcBef>
                <a:spcPts val="0"/>
              </a:spcBef>
              <a:buNone/>
            </a:pPr>
            <a:r>
              <a:t/>
            </a:r>
            <a:endParaRPr b="1" sz="2800" u="sng">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366" name="Shape 366"/>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367" name="Shape 367"/>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68" name="Shape 368"/>
          <p:cNvSpPr txBox="1"/>
          <p:nvPr/>
        </p:nvSpPr>
        <p:spPr>
          <a:xfrm>
            <a:off x="2336050" y="1045675"/>
            <a:ext cx="6407399" cy="7476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69" name="Shape 369"/>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370" name="Shape 370"/>
          <p:cNvPicPr preferRelativeResize="0"/>
          <p:nvPr/>
        </p:nvPicPr>
        <p:blipFill>
          <a:blip r:embed="rId3">
            <a:alphaModFix/>
          </a:blip>
          <a:stretch>
            <a:fillRect/>
          </a:stretch>
        </p:blipFill>
        <p:spPr>
          <a:xfrm>
            <a:off x="3771150" y="1535000"/>
            <a:ext cx="5131000" cy="3293775"/>
          </a:xfrm>
          <a:prstGeom prst="rect">
            <a:avLst/>
          </a:prstGeom>
          <a:noFill/>
          <a:ln>
            <a:noFill/>
          </a:ln>
        </p:spPr>
      </p:pic>
      <p:pic>
        <p:nvPicPr>
          <p:cNvPr id="371" name="Shape 371"/>
          <p:cNvPicPr preferRelativeResize="0"/>
          <p:nvPr/>
        </p:nvPicPr>
        <p:blipFill>
          <a:blip r:embed="rId4">
            <a:alphaModFix/>
          </a:blip>
          <a:stretch>
            <a:fillRect/>
          </a:stretch>
        </p:blipFill>
        <p:spPr>
          <a:xfrm>
            <a:off x="132700" y="3541699"/>
            <a:ext cx="3337500" cy="1287075"/>
          </a:xfrm>
          <a:prstGeom prst="rect">
            <a:avLst/>
          </a:prstGeom>
          <a:noFill/>
          <a:ln>
            <a:noFill/>
          </a:ln>
        </p:spPr>
      </p:pic>
      <p:pic>
        <p:nvPicPr>
          <p:cNvPr id="372" name="Shape 372"/>
          <p:cNvPicPr preferRelativeResize="0"/>
          <p:nvPr/>
        </p:nvPicPr>
        <p:blipFill>
          <a:blip r:embed="rId5">
            <a:alphaModFix/>
          </a:blip>
          <a:stretch>
            <a:fillRect/>
          </a:stretch>
        </p:blipFill>
        <p:spPr>
          <a:xfrm>
            <a:off x="132699" y="1130792"/>
            <a:ext cx="3337499" cy="1356707"/>
          </a:xfrm>
          <a:prstGeom prst="rect">
            <a:avLst/>
          </a:prstGeom>
          <a:noFill/>
          <a:ln>
            <a:noFill/>
          </a:ln>
        </p:spPr>
      </p:pic>
      <p:pic>
        <p:nvPicPr>
          <p:cNvPr id="373" name="Shape 373"/>
          <p:cNvPicPr preferRelativeResize="0"/>
          <p:nvPr/>
        </p:nvPicPr>
        <p:blipFill>
          <a:blip r:embed="rId6">
            <a:alphaModFix/>
          </a:blip>
          <a:stretch>
            <a:fillRect/>
          </a:stretch>
        </p:blipFill>
        <p:spPr>
          <a:xfrm>
            <a:off x="407400" y="2430450"/>
            <a:ext cx="2627300" cy="115979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a:t> </a:t>
            </a:r>
          </a:p>
        </p:txBody>
      </p:sp>
      <p:sp>
        <p:nvSpPr>
          <p:cNvPr id="98" name="Shape 98"/>
          <p:cNvSpPr txBox="1"/>
          <p:nvPr>
            <p:ph type="ctrTitle"/>
          </p:nvPr>
        </p:nvSpPr>
        <p:spPr>
          <a:xfrm>
            <a:off x="685800" y="1583342"/>
            <a:ext cx="7772400" cy="1159799"/>
          </a:xfrm>
          <a:prstGeom prst="rect">
            <a:avLst/>
          </a:prstGeom>
        </p:spPr>
        <p:txBody>
          <a:bodyPr anchorCtr="0" anchor="b" bIns="91425" lIns="91425" rIns="91425" tIns="91425">
            <a:noAutofit/>
          </a:bodyPr>
          <a:lstStyle/>
          <a:p>
            <a:pPr lvl="0">
              <a:spcBef>
                <a:spcPts val="0"/>
              </a:spcBef>
              <a:buNone/>
            </a:pPr>
            <a:r>
              <a:rPr lang="en"/>
              <a:t> </a:t>
            </a:r>
          </a:p>
        </p:txBody>
      </p:sp>
      <p:pic>
        <p:nvPicPr>
          <p:cNvPr id="99" name="Shape 99"/>
          <p:cNvPicPr preferRelativeResize="0"/>
          <p:nvPr/>
        </p:nvPicPr>
        <p:blipFill>
          <a:blip r:embed="rId3">
            <a:alphaModFix/>
          </a:blip>
          <a:stretch>
            <a:fillRect/>
          </a:stretch>
        </p:blipFill>
        <p:spPr>
          <a:xfrm>
            <a:off x="4181675" y="255123"/>
            <a:ext cx="4864045" cy="969550"/>
          </a:xfrm>
          <a:prstGeom prst="rect">
            <a:avLst/>
          </a:prstGeom>
          <a:noFill/>
          <a:ln>
            <a:noFill/>
          </a:ln>
        </p:spPr>
      </p:pic>
      <p:pic>
        <p:nvPicPr>
          <p:cNvPr id="100" name="Shape 100"/>
          <p:cNvPicPr preferRelativeResize="0"/>
          <p:nvPr/>
        </p:nvPicPr>
        <p:blipFill>
          <a:blip r:embed="rId4">
            <a:alphaModFix/>
          </a:blip>
          <a:stretch>
            <a:fillRect/>
          </a:stretch>
        </p:blipFill>
        <p:spPr>
          <a:xfrm>
            <a:off x="359050" y="1505675"/>
            <a:ext cx="6885659" cy="1071100"/>
          </a:xfrm>
          <a:prstGeom prst="rect">
            <a:avLst/>
          </a:prstGeom>
          <a:noFill/>
          <a:ln>
            <a:noFill/>
          </a:ln>
        </p:spPr>
      </p:pic>
      <p:pic>
        <p:nvPicPr>
          <p:cNvPr id="101" name="Shape 101"/>
          <p:cNvPicPr preferRelativeResize="0"/>
          <p:nvPr/>
        </p:nvPicPr>
        <p:blipFill>
          <a:blip r:embed="rId5">
            <a:alphaModFix/>
          </a:blip>
          <a:stretch>
            <a:fillRect/>
          </a:stretch>
        </p:blipFill>
        <p:spPr>
          <a:xfrm>
            <a:off x="6796050" y="2869121"/>
            <a:ext cx="2175500" cy="1450315"/>
          </a:xfrm>
          <a:prstGeom prst="rect">
            <a:avLst/>
          </a:prstGeom>
          <a:noFill/>
          <a:ln>
            <a:noFill/>
          </a:ln>
        </p:spPr>
      </p:pic>
      <p:pic>
        <p:nvPicPr>
          <p:cNvPr id="102" name="Shape 102"/>
          <p:cNvPicPr preferRelativeResize="0"/>
          <p:nvPr/>
        </p:nvPicPr>
        <p:blipFill>
          <a:blip r:embed="rId6">
            <a:alphaModFix/>
          </a:blip>
          <a:stretch>
            <a:fillRect/>
          </a:stretch>
        </p:blipFill>
        <p:spPr>
          <a:xfrm>
            <a:off x="359049" y="255137"/>
            <a:ext cx="3822622" cy="969549"/>
          </a:xfrm>
          <a:prstGeom prst="rect">
            <a:avLst/>
          </a:prstGeom>
          <a:noFill/>
          <a:ln>
            <a:noFill/>
          </a:ln>
        </p:spPr>
      </p:pic>
      <p:pic>
        <p:nvPicPr>
          <p:cNvPr id="103" name="Shape 103"/>
          <p:cNvPicPr preferRelativeResize="0"/>
          <p:nvPr/>
        </p:nvPicPr>
        <p:blipFill>
          <a:blip r:embed="rId7">
            <a:alphaModFix/>
          </a:blip>
          <a:stretch>
            <a:fillRect/>
          </a:stretch>
        </p:blipFill>
        <p:spPr>
          <a:xfrm>
            <a:off x="201325" y="2686300"/>
            <a:ext cx="2039776" cy="1347450"/>
          </a:xfrm>
          <a:prstGeom prst="rect">
            <a:avLst/>
          </a:prstGeom>
          <a:noFill/>
          <a:ln>
            <a:noFill/>
          </a:ln>
        </p:spPr>
      </p:pic>
      <p:pic>
        <p:nvPicPr>
          <p:cNvPr id="104" name="Shape 104"/>
          <p:cNvPicPr preferRelativeResize="0"/>
          <p:nvPr/>
        </p:nvPicPr>
        <p:blipFill>
          <a:blip r:embed="rId8">
            <a:alphaModFix/>
          </a:blip>
          <a:stretch>
            <a:fillRect/>
          </a:stretch>
        </p:blipFill>
        <p:spPr>
          <a:xfrm>
            <a:off x="2623837" y="2722887"/>
            <a:ext cx="3789472" cy="1584975"/>
          </a:xfrm>
          <a:prstGeom prst="rect">
            <a:avLst/>
          </a:prstGeom>
          <a:noFill/>
          <a:ln>
            <a:noFill/>
          </a:ln>
        </p:spPr>
      </p:pic>
      <p:sp>
        <p:nvSpPr>
          <p:cNvPr id="105" name="Shape 105"/>
          <p:cNvSpPr txBox="1"/>
          <p:nvPr/>
        </p:nvSpPr>
        <p:spPr>
          <a:xfrm>
            <a:off x="1149125" y="4411000"/>
            <a:ext cx="1371599" cy="457200"/>
          </a:xfrm>
          <a:prstGeom prst="rect">
            <a:avLst/>
          </a:prstGeom>
          <a:noFill/>
          <a:ln>
            <a:noFill/>
          </a:ln>
        </p:spPr>
        <p:txBody>
          <a:bodyPr anchorCtr="0" anchor="ctr" bIns="91425" lIns="91425" rIns="91425" tIns="91425">
            <a:noAutofit/>
          </a:bodyPr>
          <a:lstStyle/>
          <a:p>
            <a:pPr lvl="0">
              <a:spcBef>
                <a:spcPts val="0"/>
              </a:spcBef>
              <a:buNone/>
            </a:pPr>
            <a:r>
              <a:t/>
            </a:r>
            <a:endParaRPr/>
          </a:p>
        </p:txBody>
      </p:sp>
      <p:pic>
        <p:nvPicPr>
          <p:cNvPr id="106" name="Shape 106"/>
          <p:cNvPicPr preferRelativeResize="0"/>
          <p:nvPr/>
        </p:nvPicPr>
        <p:blipFill>
          <a:blip r:embed="rId9">
            <a:alphaModFix/>
          </a:blip>
          <a:stretch>
            <a:fillRect/>
          </a:stretch>
        </p:blipFill>
        <p:spPr>
          <a:xfrm>
            <a:off x="85575" y="4479800"/>
            <a:ext cx="1456092" cy="524275"/>
          </a:xfrm>
          <a:prstGeom prst="rect">
            <a:avLst/>
          </a:prstGeom>
          <a:noFill/>
          <a:ln>
            <a:noFill/>
          </a:ln>
        </p:spPr>
      </p:pic>
      <p:pic>
        <p:nvPicPr>
          <p:cNvPr id="107" name="Shape 107"/>
          <p:cNvPicPr preferRelativeResize="0"/>
          <p:nvPr/>
        </p:nvPicPr>
        <p:blipFill>
          <a:blip r:embed="rId10">
            <a:alphaModFix/>
          </a:blip>
          <a:stretch>
            <a:fillRect/>
          </a:stretch>
        </p:blipFill>
        <p:spPr>
          <a:xfrm>
            <a:off x="4419850" y="4453978"/>
            <a:ext cx="1371600" cy="575921"/>
          </a:xfrm>
          <a:prstGeom prst="rect">
            <a:avLst/>
          </a:prstGeom>
          <a:noFill/>
          <a:ln>
            <a:noFill/>
          </a:ln>
        </p:spPr>
      </p:pic>
      <p:pic>
        <p:nvPicPr>
          <p:cNvPr id="108" name="Shape 108"/>
          <p:cNvPicPr preferRelativeResize="0"/>
          <p:nvPr/>
        </p:nvPicPr>
        <p:blipFill>
          <a:blip r:embed="rId11">
            <a:alphaModFix/>
          </a:blip>
          <a:stretch>
            <a:fillRect/>
          </a:stretch>
        </p:blipFill>
        <p:spPr>
          <a:xfrm>
            <a:off x="5876349" y="4445412"/>
            <a:ext cx="3215075" cy="524250"/>
          </a:xfrm>
          <a:prstGeom prst="rect">
            <a:avLst/>
          </a:prstGeom>
          <a:noFill/>
          <a:ln>
            <a:noFill/>
          </a:ln>
        </p:spPr>
      </p:pic>
      <p:pic>
        <p:nvPicPr>
          <p:cNvPr id="109" name="Shape 109"/>
          <p:cNvPicPr preferRelativeResize="0"/>
          <p:nvPr/>
        </p:nvPicPr>
        <p:blipFill>
          <a:blip r:embed="rId12">
            <a:alphaModFix/>
          </a:blip>
          <a:stretch>
            <a:fillRect/>
          </a:stretch>
        </p:blipFill>
        <p:spPr>
          <a:xfrm>
            <a:off x="1606400" y="4513350"/>
            <a:ext cx="2748550" cy="480430"/>
          </a:xfrm>
          <a:prstGeom prst="rect">
            <a:avLst/>
          </a:prstGeom>
          <a:noFill/>
          <a:ln>
            <a:noFill/>
          </a:ln>
        </p:spPr>
      </p:pic>
      <p:pic>
        <p:nvPicPr>
          <p:cNvPr id="110" name="Shape 110"/>
          <p:cNvPicPr preferRelativeResize="0"/>
          <p:nvPr/>
        </p:nvPicPr>
        <p:blipFill>
          <a:blip r:embed="rId13">
            <a:alphaModFix/>
          </a:blip>
          <a:stretch>
            <a:fillRect/>
          </a:stretch>
        </p:blipFill>
        <p:spPr>
          <a:xfrm>
            <a:off x="7290384" y="1239871"/>
            <a:ext cx="1584950" cy="1584974"/>
          </a:xfrm>
          <a:prstGeom prst="rect">
            <a:avLst/>
          </a:prstGeom>
          <a:noFill/>
          <a:ln>
            <a:noFill/>
          </a:ln>
        </p:spPr>
      </p:pic>
    </p:spTree>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x="0" y="0"/>
          <a:ext cx="0" cy="0"/>
          <a:chOff x="0" y="0"/>
          <a:chExt cx="0" cy="0"/>
        </a:xfrm>
      </p:grpSpPr>
      <p:sp>
        <p:nvSpPr>
          <p:cNvPr id="378" name="Shape 378"/>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379" name="Shape 379"/>
          <p:cNvSpPr txBox="1"/>
          <p:nvPr>
            <p:ph idx="1" type="subTitle"/>
          </p:nvPr>
        </p:nvSpPr>
        <p:spPr>
          <a:xfrm>
            <a:off x="685800" y="0"/>
            <a:ext cx="8291999"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10: Test your site</a:t>
            </a:r>
          </a:p>
          <a:p>
            <a:pPr lvl="0" rtl="0">
              <a:spcBef>
                <a:spcPts val="0"/>
              </a:spcBef>
              <a:buNone/>
            </a:pPr>
            <a:r>
              <a:rPr b="1" lang="en" u="sng">
                <a:solidFill>
                  <a:srgbClr val="FFFFFF"/>
                </a:solidFill>
                <a:latin typeface="Ubuntu"/>
                <a:ea typeface="Ubuntu"/>
                <a:cs typeface="Ubuntu"/>
                <a:sym typeface="Ubuntu"/>
              </a:rPr>
              <a:t>with just 5 different people</a:t>
            </a:r>
          </a:p>
          <a:p>
            <a:pPr indent="457200" lvl="0" marL="914400" rtl="0" algn="l">
              <a:spcBef>
                <a:spcPts val="0"/>
              </a:spcBef>
              <a:buNone/>
            </a:pPr>
            <a:r>
              <a:t/>
            </a:r>
            <a:endParaRPr b="1" u="sng">
              <a:solidFill>
                <a:srgbClr val="FFFFFF"/>
              </a:solidFill>
              <a:latin typeface="Ubuntu"/>
              <a:ea typeface="Ubuntu"/>
              <a:cs typeface="Ubuntu"/>
              <a:sym typeface="Ubuntu"/>
            </a:endParaRPr>
          </a:p>
          <a:p>
            <a:pPr indent="457200" lvl="0" marL="914400" rtl="0" algn="l">
              <a:spcBef>
                <a:spcPts val="0"/>
              </a:spcBef>
              <a:buNone/>
            </a:pPr>
            <a:r>
              <a:rPr b="1" lang="en" u="sng">
                <a:solidFill>
                  <a:srgbClr val="FFFFFF"/>
                </a:solidFill>
                <a:latin typeface="Ubuntu"/>
                <a:ea typeface="Ubuntu"/>
                <a:cs typeface="Ubuntu"/>
                <a:sym typeface="Ubuntu"/>
              </a:rPr>
              <a:t>“5 users can pick up 85% of User Experience Issues” -Neilsen Study</a:t>
            </a:r>
          </a:p>
          <a:p>
            <a:pPr indent="457200" lvl="0" marL="914400" rtl="0" algn="l">
              <a:spcBef>
                <a:spcPts val="0"/>
              </a:spcBef>
              <a:buNone/>
            </a:pPr>
            <a:r>
              <a:t/>
            </a:r>
            <a:endParaRPr b="1" u="sng">
              <a:solidFill>
                <a:srgbClr val="FFFFFF"/>
              </a:solidFill>
              <a:latin typeface="Ubuntu"/>
              <a:ea typeface="Ubuntu"/>
              <a:cs typeface="Ubuntu"/>
              <a:sym typeface="Ubuntu"/>
            </a:endParaRPr>
          </a:p>
          <a:p>
            <a:pPr indent="0" lvl="0" marL="914400" rtl="0" algn="l">
              <a:spcBef>
                <a:spcPts val="0"/>
              </a:spcBef>
              <a:buNone/>
            </a:pPr>
            <a:r>
              <a:rPr b="1" lang="en" u="sng">
                <a:solidFill>
                  <a:schemeClr val="hlink"/>
                </a:solidFill>
                <a:latin typeface="Ubuntu"/>
                <a:ea typeface="Ubuntu"/>
                <a:cs typeface="Ubuntu"/>
                <a:sym typeface="Ubuntu"/>
                <a:hlinkClick r:id="rId3"/>
              </a:rPr>
              <a:t>http://usersthink.com</a:t>
            </a:r>
          </a:p>
        </p:txBody>
      </p:sp>
      <p:sp>
        <p:nvSpPr>
          <p:cNvPr id="380" name="Shape 380"/>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381" name="Shape 381"/>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82" name="Shape 382"/>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383" name="Shape 383"/>
          <p:cNvPicPr preferRelativeResize="0"/>
          <p:nvPr/>
        </p:nvPicPr>
        <p:blipFill>
          <a:blip r:embed="rId4">
            <a:alphaModFix/>
          </a:blip>
          <a:stretch>
            <a:fillRect/>
          </a:stretch>
        </p:blipFill>
        <p:spPr>
          <a:xfrm>
            <a:off x="5853325" y="2562500"/>
            <a:ext cx="2343150" cy="1962150"/>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389" name="Shape 389"/>
          <p:cNvSpPr txBox="1"/>
          <p:nvPr>
            <p:ph idx="1" type="subTitle"/>
          </p:nvPr>
        </p:nvSpPr>
        <p:spPr>
          <a:xfrm>
            <a:off x="685800" y="0"/>
            <a:ext cx="8291999"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l">
              <a:spcBef>
                <a:spcPts val="0"/>
              </a:spcBef>
              <a:buNone/>
            </a:pPr>
            <a:r>
              <a:rPr b="1" lang="en" sz="6000" u="sng">
                <a:solidFill>
                  <a:srgbClr val="FFFFFF"/>
                </a:solidFill>
                <a:latin typeface="Ubuntu"/>
                <a:ea typeface="Ubuntu"/>
                <a:cs typeface="Ubuntu"/>
                <a:sym typeface="Ubuntu"/>
              </a:rPr>
              <a:t>Bestaboutpages.com</a:t>
            </a:r>
          </a:p>
          <a:p>
            <a:pPr lvl="0" rtl="0">
              <a:spcBef>
                <a:spcPts val="0"/>
              </a:spcBef>
              <a:buNone/>
            </a:pPr>
            <a:r>
              <a:t/>
            </a:r>
            <a:endParaRPr b="1" sz="6000" u="sng">
              <a:solidFill>
                <a:srgbClr val="FFFFFF"/>
              </a:solidFill>
              <a:latin typeface="Ubuntu"/>
              <a:ea typeface="Ubuntu"/>
              <a:cs typeface="Ubuntu"/>
              <a:sym typeface="Ubuntu"/>
            </a:endParaRPr>
          </a:p>
          <a:p>
            <a:pPr lvl="0" rtl="0">
              <a:spcBef>
                <a:spcPts val="0"/>
              </a:spcBef>
              <a:buNone/>
            </a:pPr>
            <a:r>
              <a:t/>
            </a:r>
            <a:endParaRPr b="1" sz="6000" u="sng">
              <a:solidFill>
                <a:srgbClr val="FFFFFF"/>
              </a:solidFill>
              <a:latin typeface="Ubuntu"/>
              <a:ea typeface="Ubuntu"/>
              <a:cs typeface="Ubuntu"/>
              <a:sym typeface="Ubuntu"/>
            </a:endParaRPr>
          </a:p>
        </p:txBody>
      </p:sp>
      <p:sp>
        <p:nvSpPr>
          <p:cNvPr id="390" name="Shape 390"/>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391" name="Shape 391"/>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92" name="Shape 392"/>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393" name="Shape 393"/>
          <p:cNvPicPr preferRelativeResize="0"/>
          <p:nvPr/>
        </p:nvPicPr>
        <p:blipFill>
          <a:blip r:embed="rId3">
            <a:alphaModFix/>
          </a:blip>
          <a:stretch>
            <a:fillRect/>
          </a:stretch>
        </p:blipFill>
        <p:spPr>
          <a:xfrm>
            <a:off x="948125" y="1032925"/>
            <a:ext cx="7427625" cy="3892125"/>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x="0" y="0"/>
          <a:ext cx="0" cy="0"/>
          <a:chOff x="0" y="0"/>
          <a:chExt cx="0" cy="0"/>
        </a:xfrm>
      </p:grpSpPr>
      <p:sp>
        <p:nvSpPr>
          <p:cNvPr id="398" name="Shape 398"/>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399" name="Shape 399"/>
          <p:cNvSpPr txBox="1"/>
          <p:nvPr>
            <p:ph idx="1" type="subTitle"/>
          </p:nvPr>
        </p:nvSpPr>
        <p:spPr>
          <a:xfrm>
            <a:off x="685800" y="0"/>
            <a:ext cx="8291999" cy="784799"/>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6000" u="sng">
                <a:solidFill>
                  <a:srgbClr val="FFFFFF"/>
                </a:solidFill>
                <a:latin typeface="Ubuntu"/>
                <a:ea typeface="Ubuntu"/>
                <a:cs typeface="Ubuntu"/>
                <a:sym typeface="Ubuntu"/>
              </a:rPr>
              <a:t>UX SECTION COMPLETE!</a:t>
            </a:r>
          </a:p>
          <a:p>
            <a:pPr lvl="0" rtl="0">
              <a:spcBef>
                <a:spcPts val="0"/>
              </a:spcBef>
              <a:buNone/>
            </a:pPr>
            <a:r>
              <a:t/>
            </a:r>
            <a:endParaRPr b="1" sz="6000" u="sng">
              <a:solidFill>
                <a:srgbClr val="FFFFFF"/>
              </a:solidFill>
              <a:latin typeface="Ubuntu"/>
              <a:ea typeface="Ubuntu"/>
              <a:cs typeface="Ubuntu"/>
              <a:sym typeface="Ubuntu"/>
            </a:endParaRPr>
          </a:p>
          <a:p>
            <a:pPr lvl="0" rtl="0">
              <a:spcBef>
                <a:spcPts val="0"/>
              </a:spcBef>
              <a:buNone/>
            </a:pPr>
            <a:r>
              <a:t/>
            </a:r>
            <a:endParaRPr b="1" sz="6000" u="sng">
              <a:solidFill>
                <a:srgbClr val="FFFFFF"/>
              </a:solidFill>
              <a:latin typeface="Ubuntu"/>
              <a:ea typeface="Ubuntu"/>
              <a:cs typeface="Ubuntu"/>
              <a:sym typeface="Ubuntu"/>
            </a:endParaRPr>
          </a:p>
        </p:txBody>
      </p:sp>
      <p:sp>
        <p:nvSpPr>
          <p:cNvPr id="400" name="Shape 400"/>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
        <p:nvSpPr>
          <p:cNvPr id="401" name="Shape 401"/>
          <p:cNvSpPr txBox="1"/>
          <p:nvPr/>
        </p:nvSpPr>
        <p:spPr>
          <a:xfrm>
            <a:off x="2280450" y="1290400"/>
            <a:ext cx="14906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02" name="Shape 402"/>
          <p:cNvSpPr txBox="1"/>
          <p:nvPr/>
        </p:nvSpPr>
        <p:spPr>
          <a:xfrm>
            <a:off x="2269325" y="1301525"/>
            <a:ext cx="1056899" cy="6897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403" name="Shape 403"/>
          <p:cNvPicPr preferRelativeResize="0"/>
          <p:nvPr/>
        </p:nvPicPr>
        <p:blipFill>
          <a:blip r:embed="rId3">
            <a:alphaModFix/>
          </a:blip>
          <a:stretch>
            <a:fillRect/>
          </a:stretch>
        </p:blipFill>
        <p:spPr>
          <a:xfrm>
            <a:off x="2797975" y="2170902"/>
            <a:ext cx="4067650" cy="2033825"/>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x="0" y="0"/>
          <a:ext cx="0" cy="0"/>
          <a:chOff x="0" y="0"/>
          <a:chExt cx="0" cy="0"/>
        </a:xfrm>
      </p:grpSpPr>
      <p:sp>
        <p:nvSpPr>
          <p:cNvPr id="408" name="Shape 408"/>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09" name="Shape 409"/>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Speak to customers &amp; define messaging before you go viral</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Investigate &amp; map channels easiest - hardest</a:t>
            </a: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t/>
            </a:r>
            <a:endParaRPr b="1" sz="21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10" name="Shape 410"/>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411" name="Shape 411"/>
          <p:cNvPicPr preferRelativeResize="0"/>
          <p:nvPr/>
        </p:nvPicPr>
        <p:blipFill>
          <a:blip r:embed="rId3">
            <a:alphaModFix/>
          </a:blip>
          <a:stretch>
            <a:fillRect/>
          </a:stretch>
        </p:blipFill>
        <p:spPr>
          <a:xfrm>
            <a:off x="1287050" y="2743150"/>
            <a:ext cx="2935925" cy="2201423"/>
          </a:xfrm>
          <a:prstGeom prst="rect">
            <a:avLst/>
          </a:prstGeom>
          <a:noFill/>
          <a:ln>
            <a:noFill/>
          </a:ln>
        </p:spPr>
      </p:pic>
      <p:pic>
        <p:nvPicPr>
          <p:cNvPr id="412" name="Shape 412"/>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18" name="Shape 418"/>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Speak to customers &amp; define messaging before you go viral</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Investigate &amp; map channels easiest - hardest</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Set S.M.A.R.T. goals</a:t>
            </a:r>
          </a:p>
          <a:p>
            <a:pPr lvl="0" rtl="0" algn="l">
              <a:spcBef>
                <a:spcPts val="0"/>
              </a:spcBef>
              <a:buNone/>
            </a:pPr>
            <a:r>
              <a:t/>
            </a:r>
            <a:endParaRPr b="1" sz="2100">
              <a:solidFill>
                <a:srgbClr val="FFFFFF"/>
              </a:solidFill>
              <a:latin typeface="Ubuntu"/>
              <a:ea typeface="Ubuntu"/>
              <a:cs typeface="Ubuntu"/>
              <a:sym typeface="Ubuntu"/>
            </a:endParaRPr>
          </a:p>
          <a:p>
            <a:pPr indent="-361950" lvl="0" marL="457200" rtl="0" algn="l">
              <a:spcBef>
                <a:spcPts val="0"/>
              </a:spcBef>
              <a:buClr>
                <a:srgbClr val="FFFFFF"/>
              </a:buClr>
              <a:buSzPct val="100000"/>
              <a:buFont typeface="Ubuntu"/>
              <a:buChar char="-"/>
            </a:pPr>
            <a:r>
              <a:rPr b="1" lang="en" sz="2100">
                <a:solidFill>
                  <a:srgbClr val="FFFFFF"/>
                </a:solidFill>
                <a:latin typeface="Ubuntu"/>
                <a:ea typeface="Ubuntu"/>
                <a:cs typeface="Ubuntu"/>
                <a:sym typeface="Ubuntu"/>
              </a:rPr>
              <a:t>Specific</a:t>
            </a:r>
          </a:p>
          <a:p>
            <a:pPr indent="-361950" lvl="0" marL="457200" rtl="0" algn="l">
              <a:spcBef>
                <a:spcPts val="0"/>
              </a:spcBef>
              <a:buClr>
                <a:srgbClr val="FFFFFF"/>
              </a:buClr>
              <a:buSzPct val="100000"/>
              <a:buFont typeface="Ubuntu"/>
              <a:buChar char="-"/>
            </a:pPr>
            <a:r>
              <a:rPr b="1" lang="en" sz="2100">
                <a:solidFill>
                  <a:srgbClr val="FFFFFF"/>
                </a:solidFill>
                <a:latin typeface="Ubuntu"/>
                <a:ea typeface="Ubuntu"/>
                <a:cs typeface="Ubuntu"/>
                <a:sym typeface="Ubuntu"/>
              </a:rPr>
              <a:t>Measurable</a:t>
            </a:r>
          </a:p>
          <a:p>
            <a:pPr indent="-361950" lvl="0" marL="457200" rtl="0" algn="l">
              <a:spcBef>
                <a:spcPts val="0"/>
              </a:spcBef>
              <a:buClr>
                <a:srgbClr val="FFFFFF"/>
              </a:buClr>
              <a:buSzPct val="100000"/>
              <a:buFont typeface="Ubuntu"/>
              <a:buChar char="-"/>
            </a:pPr>
            <a:r>
              <a:rPr b="1" lang="en" sz="2100">
                <a:solidFill>
                  <a:srgbClr val="FFFFFF"/>
                </a:solidFill>
                <a:latin typeface="Ubuntu"/>
                <a:ea typeface="Ubuntu"/>
                <a:cs typeface="Ubuntu"/>
                <a:sym typeface="Ubuntu"/>
              </a:rPr>
              <a:t>Achievable</a:t>
            </a:r>
          </a:p>
          <a:p>
            <a:pPr indent="-361950" lvl="0" marL="457200" rtl="0" algn="l">
              <a:spcBef>
                <a:spcPts val="0"/>
              </a:spcBef>
              <a:buClr>
                <a:srgbClr val="FFFFFF"/>
              </a:buClr>
              <a:buSzPct val="100000"/>
              <a:buFont typeface="Ubuntu"/>
              <a:buChar char="-"/>
            </a:pPr>
            <a:r>
              <a:rPr b="1" lang="en" sz="2100">
                <a:solidFill>
                  <a:srgbClr val="FFFFFF"/>
                </a:solidFill>
                <a:latin typeface="Ubuntu"/>
                <a:ea typeface="Ubuntu"/>
                <a:cs typeface="Ubuntu"/>
                <a:sym typeface="Ubuntu"/>
              </a:rPr>
              <a:t>Relevant</a:t>
            </a:r>
          </a:p>
          <a:p>
            <a:pPr indent="-361950" lvl="0" marL="457200" rtl="0" algn="l">
              <a:spcBef>
                <a:spcPts val="0"/>
              </a:spcBef>
              <a:buClr>
                <a:srgbClr val="FFFFFF"/>
              </a:buClr>
              <a:buSzPct val="100000"/>
              <a:buFont typeface="Ubuntu"/>
              <a:buChar char="-"/>
            </a:pPr>
            <a:r>
              <a:rPr b="1" lang="en" sz="2100">
                <a:solidFill>
                  <a:srgbClr val="FFFFFF"/>
                </a:solidFill>
                <a:latin typeface="Ubuntu"/>
                <a:ea typeface="Ubuntu"/>
                <a:cs typeface="Ubuntu"/>
                <a:sym typeface="Ubuntu"/>
              </a:rPr>
              <a:t>Time-based</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19" name="Shape 419"/>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420" name="Shape 420"/>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sp>
        <p:nvSpPr>
          <p:cNvPr id="425" name="Shape 425"/>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26" name="Shape 426"/>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Speak to customers &amp; define messaging before you go viral</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Investigate &amp; map channels easiest - hardest</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Set S.M.A.R.T. goals</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Read the basics for your channel(s) on growthhackers.com</a:t>
            </a:r>
          </a:p>
          <a:p>
            <a:pPr lvl="0" rtl="0" algn="l">
              <a:spcBef>
                <a:spcPts val="0"/>
              </a:spcBef>
              <a:buNone/>
            </a:pPr>
            <a:r>
              <a:t/>
            </a:r>
            <a:endParaRPr b="1" sz="2100">
              <a:solidFill>
                <a:srgbClr val="FFFFFF"/>
              </a:solidFill>
              <a:latin typeface="Ubuntu"/>
              <a:ea typeface="Ubuntu"/>
              <a:cs typeface="Ubuntu"/>
              <a:sym typeface="Ubuntu"/>
            </a:endParaRPr>
          </a:p>
          <a:p>
            <a:pPr lvl="0" rtl="0" algn="l">
              <a:spcBef>
                <a:spcPts val="0"/>
              </a:spcBef>
              <a:buNone/>
            </a:pPr>
            <a:r>
              <a:rPr b="1" lang="en" sz="2100">
                <a:solidFill>
                  <a:srgbClr val="FFFFFF"/>
                </a:solidFill>
                <a:latin typeface="Ubuntu"/>
                <a:ea typeface="Ubuntu"/>
                <a:cs typeface="Ubuntu"/>
                <a:sym typeface="Ubuntu"/>
              </a:rPr>
              <a:t>https://growthhackers.com/must-read/</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27" name="Shape 427"/>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428" name="Shape 428"/>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34" name="Shape 434"/>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Speak to customers &amp; define messaging before you go viral</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Investigate &amp; map channels easiest - hardest</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Set S.M.A.R.T. goals</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Read the basics for your channel(s) on growthhackers.com</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Don’t sweat the small things on day one</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35" name="Shape 435"/>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436" name="Shape 436"/>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sp>
        <p:nvSpPr>
          <p:cNvPr id="441" name="Shape 441"/>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42" name="Shape 442"/>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Speak to customers &amp; define messaging before you go viral</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Investigate &amp; map channels easiest - hardest</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Set S.M.A.R.T. goals</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Read the basics for your channel(s) on growthhackers.com</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Don’t sweat the small things on day one</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Be a mixture of mad men &amp; math men</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43" name="Shape 443"/>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444" name="Shape 444"/>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 name="Shape 448"/>
        <p:cNvGrpSpPr/>
        <p:nvPr/>
      </p:nvGrpSpPr>
      <p:grpSpPr>
        <a:xfrm>
          <a:off x="0" y="0"/>
          <a:ext cx="0" cy="0"/>
          <a:chOff x="0" y="0"/>
          <a:chExt cx="0" cy="0"/>
        </a:xfrm>
      </p:grpSpPr>
      <p:sp>
        <p:nvSpPr>
          <p:cNvPr id="449" name="Shape 449"/>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50" name="Shape 450"/>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indent="457200" lvl="0" rtl="0" algn="l">
              <a:spcBef>
                <a:spcPts val="0"/>
              </a:spcBef>
              <a:buNone/>
            </a:pPr>
            <a:r>
              <a:rPr b="1" lang="en" sz="2100">
                <a:solidFill>
                  <a:schemeClr val="lt1"/>
                </a:solidFill>
                <a:latin typeface="Ubuntu"/>
                <a:ea typeface="Ubuntu"/>
                <a:cs typeface="Ubuntu"/>
                <a:sym typeface="Ubuntu"/>
              </a:rPr>
              <a:t>Be a mixture of mad men &amp; math men</a:t>
            </a:r>
            <a:r>
              <a:rPr b="1" lang="en" sz="1800">
                <a:solidFill>
                  <a:srgbClr val="FFFFFF"/>
                </a:solidFill>
                <a:latin typeface="Ubuntu"/>
                <a:ea typeface="Ubuntu"/>
                <a:cs typeface="Ubuntu"/>
                <a:sym typeface="Ubuntu"/>
              </a:rPr>
              <a:t>:</a:t>
            </a:r>
          </a:p>
          <a:p>
            <a:pPr indent="457200" lvl="0" rtl="0" algn="l">
              <a:spcBef>
                <a:spcPts val="0"/>
              </a:spcBef>
              <a:buNone/>
            </a:pPr>
            <a:r>
              <a:rPr b="1" lang="en" sz="1800">
                <a:solidFill>
                  <a:srgbClr val="FFFFFF"/>
                </a:solidFill>
                <a:latin typeface="Ubuntu"/>
                <a:ea typeface="Ubuntu"/>
                <a:cs typeface="Ubuntu"/>
                <a:sym typeface="Ubuntu"/>
              </a:rPr>
              <a:t>The $9 Marketing Stack</a:t>
            </a:r>
          </a:p>
          <a:p>
            <a:pPr lvl="0" rtl="0" algn="l">
              <a:lnSpc>
                <a:spcPct val="130000"/>
              </a:lnSpc>
              <a:spcBef>
                <a:spcPts val="0"/>
              </a:spcBef>
              <a:spcAft>
                <a:spcPts val="800"/>
              </a:spcAft>
              <a:buClr>
                <a:schemeClr val="dk1"/>
              </a:buClr>
              <a:buSzPct val="78571"/>
              <a:buFont typeface="Arial"/>
              <a:buNone/>
            </a:pPr>
            <a:r>
              <a:rPr b="1" lang="en" sz="1400">
                <a:solidFill>
                  <a:srgbClr val="FFFFFF"/>
                </a:solidFill>
                <a:latin typeface="Ubuntu"/>
                <a:ea typeface="Ubuntu"/>
                <a:cs typeface="Ubuntu"/>
                <a:sym typeface="Ubuntu"/>
              </a:rPr>
              <a:t>Analytics</a:t>
            </a:r>
          </a:p>
          <a:p>
            <a:pPr indent="-311150" lvl="0" marL="749300" marR="50800" rtl="0" algn="l">
              <a:lnSpc>
                <a:spcPct val="110000"/>
              </a:lnSpc>
              <a:spcBef>
                <a:spcPts val="500"/>
              </a:spcBef>
              <a:spcAft>
                <a:spcPts val="1500"/>
              </a:spcAft>
              <a:buClr>
                <a:srgbClr val="FFFFFF"/>
              </a:buClr>
              <a:buSzPct val="100000"/>
              <a:buFont typeface="Arial"/>
              <a:buChar char="●"/>
            </a:pPr>
            <a:r>
              <a:rPr b="1" lang="en" sz="1300" u="sng">
                <a:solidFill>
                  <a:srgbClr val="FFFFFF"/>
                </a:solidFill>
                <a:latin typeface="Ubuntu"/>
                <a:ea typeface="Ubuntu"/>
                <a:cs typeface="Ubuntu"/>
                <a:sym typeface="Ubuntu"/>
                <a:hlinkClick r:id="rId3"/>
              </a:rPr>
              <a:t>Segment</a:t>
            </a:r>
            <a:r>
              <a:rPr lang="en" sz="1300">
                <a:solidFill>
                  <a:srgbClr val="FFFFFF"/>
                </a:solidFill>
                <a:latin typeface="Ubuntu"/>
                <a:ea typeface="Ubuntu"/>
                <a:cs typeface="Ubuntu"/>
                <a:sym typeface="Ubuntu"/>
              </a:rPr>
              <a:t> (</a:t>
            </a:r>
            <a:r>
              <a:rPr b="1" lang="en" sz="1300">
                <a:solidFill>
                  <a:srgbClr val="FFFFFF"/>
                </a:solidFill>
                <a:latin typeface="Ubuntu"/>
                <a:ea typeface="Ubuntu"/>
                <a:cs typeface="Ubuntu"/>
                <a:sym typeface="Ubuntu"/>
              </a:rPr>
              <a:t>free</a:t>
            </a:r>
            <a:r>
              <a:rPr lang="en" sz="1300">
                <a:solidFill>
                  <a:srgbClr val="FFFFFF"/>
                </a:solidFill>
                <a:latin typeface="Ubuntu"/>
                <a:ea typeface="Ubuntu"/>
                <a:cs typeface="Ubuntu"/>
                <a:sym typeface="Ubuntu"/>
              </a:rPr>
              <a:t> for 100,000 events/mo) Single hub to collect, translate &amp; route your customer data</a:t>
            </a:r>
          </a:p>
          <a:p>
            <a:pPr indent="-311150" lvl="0" marL="749300" rtl="0" algn="l">
              <a:lnSpc>
                <a:spcPct val="160000"/>
              </a:lnSpc>
              <a:spcBef>
                <a:spcPts val="0"/>
              </a:spcBef>
              <a:spcAft>
                <a:spcPts val="1500"/>
              </a:spcAft>
              <a:buClr>
                <a:srgbClr val="FFFFFF"/>
              </a:buClr>
              <a:buSzPct val="100000"/>
              <a:buFont typeface="Arial"/>
              <a:buChar char="●"/>
            </a:pPr>
            <a:r>
              <a:rPr b="1" lang="en" sz="1300" u="sng">
                <a:solidFill>
                  <a:srgbClr val="FFFFFF"/>
                </a:solidFill>
                <a:latin typeface="Ubuntu"/>
                <a:ea typeface="Ubuntu"/>
                <a:cs typeface="Ubuntu"/>
                <a:sym typeface="Ubuntu"/>
                <a:hlinkClick r:id="rId4"/>
              </a:rPr>
              <a:t>Google Analytics</a:t>
            </a:r>
            <a:r>
              <a:rPr lang="en" sz="1300">
                <a:solidFill>
                  <a:srgbClr val="FFFFFF"/>
                </a:solidFill>
                <a:latin typeface="Ubuntu"/>
                <a:ea typeface="Ubuntu"/>
                <a:cs typeface="Ubuntu"/>
                <a:sym typeface="Ubuntu"/>
              </a:rPr>
              <a:t> (</a:t>
            </a:r>
            <a:r>
              <a:rPr b="1" lang="en" sz="1300">
                <a:solidFill>
                  <a:srgbClr val="FFFFFF"/>
                </a:solidFill>
                <a:latin typeface="Ubuntu"/>
                <a:ea typeface="Ubuntu"/>
                <a:cs typeface="Ubuntu"/>
                <a:sym typeface="Ubuntu"/>
              </a:rPr>
              <a:t>free</a:t>
            </a:r>
            <a:r>
              <a:rPr lang="en" sz="1300">
                <a:solidFill>
                  <a:srgbClr val="FFFFFF"/>
                </a:solidFill>
                <a:latin typeface="Ubuntu"/>
                <a:ea typeface="Ubuntu"/>
                <a:cs typeface="Ubuntu"/>
                <a:sym typeface="Ubuntu"/>
              </a:rPr>
              <a:t> as in beer)</a:t>
            </a:r>
          </a:p>
          <a:p>
            <a:pPr indent="-311150" lvl="0" marL="749300" rtl="0" algn="l">
              <a:lnSpc>
                <a:spcPct val="160000"/>
              </a:lnSpc>
              <a:spcBef>
                <a:spcPts val="0"/>
              </a:spcBef>
              <a:spcAft>
                <a:spcPts val="1500"/>
              </a:spcAft>
              <a:buClr>
                <a:srgbClr val="FFFFFF"/>
              </a:buClr>
              <a:buSzPct val="100000"/>
              <a:buFont typeface="Arial"/>
              <a:buChar char="●"/>
            </a:pPr>
            <a:r>
              <a:rPr b="1" lang="en" sz="1300" u="sng">
                <a:solidFill>
                  <a:srgbClr val="FFFFFF"/>
                </a:solidFill>
                <a:latin typeface="Ubuntu"/>
                <a:ea typeface="Ubuntu"/>
                <a:cs typeface="Ubuntu"/>
                <a:sym typeface="Ubuntu"/>
                <a:hlinkClick r:id="rId5"/>
              </a:rPr>
              <a:t>Mixpanel</a:t>
            </a:r>
            <a:r>
              <a:rPr lang="en" sz="1300">
                <a:solidFill>
                  <a:srgbClr val="FFFFFF"/>
                </a:solidFill>
                <a:latin typeface="Ubuntu"/>
                <a:ea typeface="Ubuntu"/>
                <a:cs typeface="Ubuntu"/>
                <a:sym typeface="Ubuntu"/>
              </a:rPr>
              <a:t> (</a:t>
            </a:r>
            <a:r>
              <a:rPr b="1" lang="en" sz="1300">
                <a:solidFill>
                  <a:srgbClr val="FFFFFF"/>
                </a:solidFill>
                <a:latin typeface="Ubuntu"/>
                <a:ea typeface="Ubuntu"/>
                <a:cs typeface="Ubuntu"/>
                <a:sym typeface="Ubuntu"/>
              </a:rPr>
              <a:t>free</a:t>
            </a:r>
            <a:r>
              <a:rPr lang="en" sz="1300">
                <a:solidFill>
                  <a:srgbClr val="FFFFFF"/>
                </a:solidFill>
                <a:latin typeface="Ubuntu"/>
                <a:ea typeface="Ubuntu"/>
                <a:cs typeface="Ubuntu"/>
                <a:sym typeface="Ubuntu"/>
              </a:rPr>
              <a:t> for 25,000 events/mo; 200,000 events with badge)</a:t>
            </a:r>
          </a:p>
          <a:p>
            <a:pPr lvl="0" rtl="0" algn="l">
              <a:lnSpc>
                <a:spcPct val="130000"/>
              </a:lnSpc>
              <a:spcBef>
                <a:spcPts val="0"/>
              </a:spcBef>
              <a:spcAft>
                <a:spcPts val="800"/>
              </a:spcAft>
              <a:buClr>
                <a:schemeClr val="dk1"/>
              </a:buClr>
              <a:buSzPct val="78571"/>
              <a:buFont typeface="Arial"/>
              <a:buNone/>
            </a:pPr>
            <a:r>
              <a:rPr b="1" lang="en" sz="1400">
                <a:solidFill>
                  <a:srgbClr val="FFFFFF"/>
                </a:solidFill>
                <a:latin typeface="Ubuntu"/>
                <a:ea typeface="Ubuntu"/>
                <a:cs typeface="Ubuntu"/>
                <a:sym typeface="Ubuntu"/>
              </a:rPr>
              <a:t>A/B Testing</a:t>
            </a:r>
          </a:p>
          <a:p>
            <a:pPr indent="-311150" lvl="0" marL="749300" rtl="0" algn="l">
              <a:lnSpc>
                <a:spcPct val="160000"/>
              </a:lnSpc>
              <a:spcBef>
                <a:spcPts val="0"/>
              </a:spcBef>
              <a:spcAft>
                <a:spcPts val="1500"/>
              </a:spcAft>
              <a:buClr>
                <a:srgbClr val="FFFFFF"/>
              </a:buClr>
              <a:buSzPct val="100000"/>
              <a:buFont typeface="Arial"/>
              <a:buChar char="●"/>
            </a:pPr>
            <a:r>
              <a:rPr b="1" lang="en" sz="1300" u="sng">
                <a:solidFill>
                  <a:srgbClr val="FFFFFF"/>
                </a:solidFill>
                <a:latin typeface="Ubuntu"/>
                <a:ea typeface="Ubuntu"/>
                <a:cs typeface="Ubuntu"/>
                <a:sym typeface="Ubuntu"/>
                <a:hlinkClick r:id="rId6"/>
              </a:rPr>
              <a:t>Optimizely</a:t>
            </a:r>
            <a:r>
              <a:rPr lang="en" sz="1300">
                <a:solidFill>
                  <a:srgbClr val="FFFFFF"/>
                </a:solidFill>
                <a:latin typeface="Ubuntu"/>
                <a:ea typeface="Ubuntu"/>
                <a:cs typeface="Ubuntu"/>
                <a:sym typeface="Ubuntu"/>
              </a:rPr>
              <a:t> (</a:t>
            </a:r>
            <a:r>
              <a:rPr b="1" lang="en" sz="1300">
                <a:solidFill>
                  <a:srgbClr val="FFFFFF"/>
                </a:solidFill>
                <a:latin typeface="Ubuntu"/>
                <a:ea typeface="Ubuntu"/>
                <a:cs typeface="Ubuntu"/>
                <a:sym typeface="Ubuntu"/>
              </a:rPr>
              <a:t>free</a:t>
            </a:r>
            <a:r>
              <a:rPr lang="en" sz="1300">
                <a:solidFill>
                  <a:srgbClr val="FFFFFF"/>
                </a:solidFill>
                <a:latin typeface="Ubuntu"/>
                <a:ea typeface="Ubuntu"/>
                <a:cs typeface="Ubuntu"/>
                <a:sym typeface="Ubuntu"/>
              </a:rPr>
              <a:t> for 50,000 uniques/mo)</a:t>
            </a:r>
          </a:p>
          <a:p>
            <a:pPr lvl="0" rtl="0" algn="l">
              <a:lnSpc>
                <a:spcPct val="130000"/>
              </a:lnSpc>
              <a:spcBef>
                <a:spcPts val="0"/>
              </a:spcBef>
              <a:spcAft>
                <a:spcPts val="800"/>
              </a:spcAft>
              <a:buClr>
                <a:schemeClr val="dk1"/>
              </a:buClr>
              <a:buSzPct val="78571"/>
              <a:buFont typeface="Arial"/>
              <a:buNone/>
            </a:pPr>
            <a:r>
              <a:rPr b="1" lang="en" sz="1400">
                <a:solidFill>
                  <a:srgbClr val="FFFFFF"/>
                </a:solidFill>
                <a:latin typeface="Ubuntu"/>
                <a:ea typeface="Ubuntu"/>
                <a:cs typeface="Ubuntu"/>
                <a:sym typeface="Ubuntu"/>
              </a:rPr>
              <a:t>Marketing Automation (opt-in forms, email marketing, automation, and CRM)</a:t>
            </a:r>
          </a:p>
          <a:p>
            <a:pPr indent="-311150" lvl="0" marL="749300" rtl="0" algn="l">
              <a:lnSpc>
                <a:spcPct val="160000"/>
              </a:lnSpc>
              <a:spcBef>
                <a:spcPts val="0"/>
              </a:spcBef>
              <a:spcAft>
                <a:spcPts val="1500"/>
              </a:spcAft>
              <a:buClr>
                <a:srgbClr val="FFFFFF"/>
              </a:buClr>
              <a:buSzPct val="100000"/>
              <a:buFont typeface="Arial"/>
              <a:buChar char="●"/>
            </a:pPr>
            <a:r>
              <a:rPr b="1" lang="en" sz="1300" u="sng">
                <a:solidFill>
                  <a:srgbClr val="FFFFFF"/>
                </a:solidFill>
                <a:latin typeface="Ubuntu"/>
                <a:ea typeface="Ubuntu"/>
                <a:cs typeface="Ubuntu"/>
                <a:sym typeface="Ubuntu"/>
                <a:hlinkClick r:id="rId7"/>
              </a:rPr>
              <a:t>ActiveCampaign</a:t>
            </a:r>
            <a:r>
              <a:rPr lang="en" sz="1300">
                <a:solidFill>
                  <a:srgbClr val="FFFFFF"/>
                </a:solidFill>
                <a:latin typeface="Ubuntu"/>
                <a:ea typeface="Ubuntu"/>
                <a:cs typeface="Ubuntu"/>
                <a:sym typeface="Ubuntu"/>
              </a:rPr>
              <a:t> (</a:t>
            </a:r>
            <a:r>
              <a:rPr b="1" lang="en" sz="1300">
                <a:solidFill>
                  <a:srgbClr val="FFFFFF"/>
                </a:solidFill>
                <a:latin typeface="Ubuntu"/>
                <a:ea typeface="Ubuntu"/>
                <a:cs typeface="Ubuntu"/>
                <a:sym typeface="Ubuntu"/>
              </a:rPr>
              <a:t>$9/mo</a:t>
            </a:r>
            <a:r>
              <a:rPr lang="en" sz="1300">
                <a:solidFill>
                  <a:srgbClr val="FFFFFF"/>
                </a:solidFill>
                <a:latin typeface="Ubuntu"/>
                <a:ea typeface="Ubuntu"/>
                <a:cs typeface="Ubuntu"/>
                <a:sym typeface="Ubuntu"/>
              </a:rPr>
              <a:t> for 3 users; </a:t>
            </a:r>
            <a:r>
              <a:rPr i="1" lang="en" sz="1300">
                <a:solidFill>
                  <a:srgbClr val="FFFFFF"/>
                </a:solidFill>
                <a:latin typeface="Ubuntu"/>
                <a:ea typeface="Ubuntu"/>
                <a:cs typeface="Ubuntu"/>
                <a:sym typeface="Ubuntu"/>
              </a:rPr>
              <a:t>used to be</a:t>
            </a:r>
            <a:r>
              <a:rPr lang="en" sz="1300">
                <a:solidFill>
                  <a:srgbClr val="FFFFFF"/>
                </a:solidFill>
                <a:latin typeface="Ubuntu"/>
                <a:ea typeface="Ubuntu"/>
                <a:cs typeface="Ubuntu"/>
                <a:sym typeface="Ubuntu"/>
              </a:rPr>
              <a:t> free)</a:t>
            </a:r>
          </a:p>
          <a:p>
            <a:pPr indent="-311150" lvl="0" marL="749300" rtl="0" algn="l">
              <a:lnSpc>
                <a:spcPct val="160000"/>
              </a:lnSpc>
              <a:spcBef>
                <a:spcPts val="0"/>
              </a:spcBef>
              <a:spcAft>
                <a:spcPts val="1500"/>
              </a:spcAft>
              <a:buClr>
                <a:srgbClr val="FFFFFF"/>
              </a:buClr>
              <a:buSzPct val="100000"/>
              <a:buFont typeface="Arial"/>
              <a:buChar char="●"/>
            </a:pPr>
            <a:r>
              <a:rPr b="1" lang="en" sz="1300" u="sng">
                <a:solidFill>
                  <a:srgbClr val="FFFFFF"/>
                </a:solidFill>
                <a:latin typeface="Ubuntu"/>
                <a:ea typeface="Ubuntu"/>
                <a:cs typeface="Ubuntu"/>
                <a:sym typeface="Ubuntu"/>
                <a:hlinkClick r:id="rId8"/>
              </a:rPr>
              <a:t>Scrollbox by SumoMe</a:t>
            </a:r>
            <a:r>
              <a:rPr lang="en" sz="1300">
                <a:solidFill>
                  <a:srgbClr val="FFFFFF"/>
                </a:solidFill>
                <a:latin typeface="Ubuntu"/>
                <a:ea typeface="Ubuntu"/>
                <a:cs typeface="Ubuntu"/>
                <a:sym typeface="Ubuntu"/>
              </a:rPr>
              <a:t> (</a:t>
            </a:r>
            <a:r>
              <a:rPr b="1" lang="en" sz="1300">
                <a:solidFill>
                  <a:srgbClr val="FFFFFF"/>
                </a:solidFill>
                <a:latin typeface="Ubuntu"/>
                <a:ea typeface="Ubuntu"/>
                <a:cs typeface="Ubuntu"/>
                <a:sym typeface="Ubuntu"/>
              </a:rPr>
              <a:t>free</a:t>
            </a:r>
            <a:r>
              <a:rPr lang="en" sz="1300">
                <a:solidFill>
                  <a:srgbClr val="FFFFFF"/>
                </a:solidFill>
                <a:latin typeface="Ubuntu"/>
                <a:ea typeface="Ubuntu"/>
                <a:cs typeface="Ubuntu"/>
                <a:sym typeface="Ubuntu"/>
              </a:rPr>
              <a:t>) for pop-up lead capture on the blog or sales site</a:t>
            </a:r>
          </a:p>
          <a:p>
            <a:pPr indent="-311150" lvl="0" marL="749300" rtl="0" algn="l">
              <a:lnSpc>
                <a:spcPct val="160000"/>
              </a:lnSpc>
              <a:spcBef>
                <a:spcPts val="0"/>
              </a:spcBef>
              <a:spcAft>
                <a:spcPts val="1500"/>
              </a:spcAft>
              <a:buClr>
                <a:srgbClr val="FFFFFF"/>
              </a:buClr>
              <a:buSzPct val="100000"/>
              <a:buFont typeface="Arial"/>
              <a:buChar char="●"/>
            </a:pPr>
            <a:r>
              <a:rPr b="1" lang="en" sz="1300" u="sng">
                <a:solidFill>
                  <a:srgbClr val="FFFFFF"/>
                </a:solidFill>
                <a:latin typeface="Ubuntu"/>
                <a:ea typeface="Ubuntu"/>
                <a:cs typeface="Ubuntu"/>
                <a:sym typeface="Ubuntu"/>
                <a:hlinkClick r:id="rId9"/>
              </a:rPr>
              <a:t>Perfect Audience</a:t>
            </a:r>
            <a:r>
              <a:rPr lang="en" sz="1300">
                <a:solidFill>
                  <a:srgbClr val="FFFFFF"/>
                </a:solidFill>
                <a:latin typeface="Ubuntu"/>
                <a:ea typeface="Ubuntu"/>
                <a:cs typeface="Ubuntu"/>
                <a:sym typeface="Ubuntu"/>
              </a:rPr>
              <a:t> (</a:t>
            </a:r>
            <a:r>
              <a:rPr b="1" lang="en" sz="1300">
                <a:solidFill>
                  <a:srgbClr val="FFFFFF"/>
                </a:solidFill>
                <a:latin typeface="Ubuntu"/>
                <a:ea typeface="Ubuntu"/>
                <a:cs typeface="Ubuntu"/>
                <a:sym typeface="Ubuntu"/>
              </a:rPr>
              <a:t>free</a:t>
            </a:r>
            <a:r>
              <a:rPr lang="en" sz="1300">
                <a:solidFill>
                  <a:srgbClr val="FFFFFF"/>
                </a:solidFill>
                <a:latin typeface="Ubuntu"/>
                <a:ea typeface="Ubuntu"/>
                <a:cs typeface="Ubuntu"/>
                <a:sym typeface="Ubuntu"/>
              </a:rPr>
              <a:t> to signup; CPM billing) for retargeting</a:t>
            </a:r>
          </a:p>
          <a:p>
            <a:pPr indent="457200" lvl="0" rtl="0" algn="l">
              <a:spcBef>
                <a:spcPts val="0"/>
              </a:spcBef>
              <a:buNone/>
            </a:pPr>
            <a:r>
              <a:t/>
            </a:r>
            <a:endParaRPr b="1" sz="1800">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51" name="Shape 451"/>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5" name="Shape 455"/>
        <p:cNvGrpSpPr/>
        <p:nvPr/>
      </p:nvGrpSpPr>
      <p:grpSpPr>
        <a:xfrm>
          <a:off x="0" y="0"/>
          <a:ext cx="0" cy="0"/>
          <a:chOff x="0" y="0"/>
          <a:chExt cx="0" cy="0"/>
        </a:xfrm>
      </p:grpSpPr>
      <p:sp>
        <p:nvSpPr>
          <p:cNvPr id="456" name="Shape 45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57" name="Shape 457"/>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Speak to customers &amp; define messaging before you go viral</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Investigate &amp; map channels easiest - hardest</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Set S.M.A.R.T. goals</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Read the basics for your channel(s) on growthhackers.com</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Don’t sweat the small things on day one</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Be a mixture of mad men &amp; math men</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Pour more resources into the one(s) that work</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58" name="Shape 458"/>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459" name="Shape 459"/>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0"/>
            <a:ext cx="8520599" cy="572699"/>
          </a:xfrm>
          <a:prstGeom prst="rect">
            <a:avLst/>
          </a:prstGeom>
        </p:spPr>
        <p:txBody>
          <a:bodyPr anchorCtr="0" anchor="t" bIns="91425" lIns="91425" rIns="91425" tIns="91425">
            <a:noAutofit/>
          </a:bodyPr>
          <a:lstStyle/>
          <a:p>
            <a:pPr lvl="0" rtl="0">
              <a:spcBef>
                <a:spcPts val="0"/>
              </a:spcBef>
              <a:buNone/>
            </a:pPr>
            <a:r>
              <a:rPr lang="en" sz="4800">
                <a:solidFill>
                  <a:srgbClr val="FFFFFF"/>
                </a:solidFill>
                <a:latin typeface="Proxima Nova"/>
                <a:ea typeface="Proxima Nova"/>
                <a:cs typeface="Proxima Nova"/>
                <a:sym typeface="Proxima Nova"/>
              </a:rPr>
              <a:t>    Me, by royal appointment</a:t>
            </a:r>
          </a:p>
        </p:txBody>
      </p:sp>
      <p:sp>
        <p:nvSpPr>
          <p:cNvPr id="116" name="Shape 11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sz="4000">
                <a:solidFill>
                  <a:srgbClr val="FFFFFF"/>
                </a:solidFill>
              </a:rPr>
              <a:t> </a:t>
            </a:r>
          </a:p>
        </p:txBody>
      </p:sp>
      <p:pic>
        <p:nvPicPr>
          <p:cNvPr id="117" name="Shape 117"/>
          <p:cNvPicPr preferRelativeResize="0"/>
          <p:nvPr/>
        </p:nvPicPr>
        <p:blipFill>
          <a:blip r:embed="rId3">
            <a:alphaModFix/>
          </a:blip>
          <a:stretch>
            <a:fillRect/>
          </a:stretch>
        </p:blipFill>
        <p:spPr>
          <a:xfrm>
            <a:off x="1345887" y="834250"/>
            <a:ext cx="6452224" cy="4309250"/>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65" name="Shape 465"/>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You do not talk about growth hacking</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Speak to customers &amp; define messaging before you go viral</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Investigate &amp; map channels easiest - hardest</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Set S.M.A.R.T. goals</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Read the basics for your channel(s) on growthhackers.com</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Don’t sweat the small things on day one</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Be a mixture of mad men &amp; math men</a:t>
            </a:r>
          </a:p>
          <a:p>
            <a:pPr indent="-361950" lvl="0" marL="457200" rtl="0" algn="l">
              <a:spcBef>
                <a:spcPts val="0"/>
              </a:spcBef>
              <a:buClr>
                <a:srgbClr val="434343"/>
              </a:buClr>
              <a:buSzPct val="100000"/>
              <a:buFont typeface="Ubuntu"/>
              <a:buAutoNum type="arabicPeriod"/>
            </a:pPr>
            <a:r>
              <a:rPr b="1" lang="en" sz="2100">
                <a:solidFill>
                  <a:srgbClr val="434343"/>
                </a:solidFill>
                <a:latin typeface="Ubuntu"/>
                <a:ea typeface="Ubuntu"/>
                <a:cs typeface="Ubuntu"/>
                <a:sym typeface="Ubuntu"/>
              </a:rPr>
              <a:t>Pour more resources into the one(s) that work</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Rinse &amp; repeat - Think like Airbnb/Buzzfeed/Genius</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66" name="Shape 466"/>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 name="Shape 470"/>
        <p:cNvGrpSpPr/>
        <p:nvPr/>
      </p:nvGrpSpPr>
      <p:grpSpPr>
        <a:xfrm>
          <a:off x="0" y="0"/>
          <a:ext cx="0" cy="0"/>
          <a:chOff x="0" y="0"/>
          <a:chExt cx="0" cy="0"/>
        </a:xfrm>
      </p:grpSpPr>
      <p:sp>
        <p:nvSpPr>
          <p:cNvPr id="471" name="Shape 471"/>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72" name="Shape 472"/>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The 10 rules of growth hacking</a:t>
            </a:r>
          </a:p>
          <a:p>
            <a:pPr lvl="0" rtl="0">
              <a:spcBef>
                <a:spcPts val="0"/>
              </a:spcBef>
              <a:buNone/>
            </a:pPr>
            <a:r>
              <a:t/>
            </a:r>
            <a:endParaRPr b="1" sz="1800" u="sng">
              <a:solidFill>
                <a:srgbClr val="FFFFFF"/>
              </a:solidFill>
              <a:latin typeface="Ubuntu"/>
              <a:ea typeface="Ubuntu"/>
              <a:cs typeface="Ubuntu"/>
              <a:sym typeface="Ubuntu"/>
            </a:endParaRPr>
          </a:p>
          <a:p>
            <a:pPr lvl="0" rtl="0">
              <a:spcBef>
                <a:spcPts val="0"/>
              </a:spcBef>
              <a:buNone/>
            </a:pPr>
            <a:r>
              <a:rPr b="1" lang="en" sz="1800">
                <a:solidFill>
                  <a:srgbClr val="FFFFFF"/>
                </a:solidFill>
                <a:latin typeface="Ubuntu"/>
                <a:ea typeface="Ubuntu"/>
                <a:cs typeface="Ubuntu"/>
                <a:sym typeface="Ubuntu"/>
              </a:rPr>
              <a:t>“Grow fast or die slow” - Samir Patel</a:t>
            </a:r>
          </a:p>
          <a:p>
            <a:pPr lvl="0" rtl="0" algn="l">
              <a:spcBef>
                <a:spcPts val="0"/>
              </a:spcBef>
              <a:buNone/>
            </a:pPr>
            <a:r>
              <a:t/>
            </a:r>
            <a:endParaRPr b="1" sz="1800">
              <a:solidFill>
                <a:srgbClr val="FFFFFF"/>
              </a:solidFill>
              <a:latin typeface="Ubuntu"/>
              <a:ea typeface="Ubuntu"/>
              <a:cs typeface="Ubuntu"/>
              <a:sym typeface="Ubuntu"/>
            </a:endParaRP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You do not talk about growth hacking</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You do not talk about growth hacking</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Speak to customers &amp; define messaging before you go viral</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Investigate &amp; map channels easiest - hardest</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Set S.M.A.R.T. goals</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Read the basics for your channel(s) on growthhackers.com</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Don’t sweat the small things on day one</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Be a mixture of mad men &amp; math men</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Pour more resources into the one(s) that work</a:t>
            </a:r>
          </a:p>
          <a:p>
            <a:pPr indent="-361950" lvl="0" marL="457200" rtl="0" algn="l">
              <a:spcBef>
                <a:spcPts val="0"/>
              </a:spcBef>
              <a:buClr>
                <a:srgbClr val="FFFFFF"/>
              </a:buClr>
              <a:buSzPct val="100000"/>
              <a:buFont typeface="Ubuntu"/>
              <a:buAutoNum type="arabicPeriod"/>
            </a:pPr>
            <a:r>
              <a:rPr b="1" lang="en" sz="2100">
                <a:solidFill>
                  <a:srgbClr val="FFFFFF"/>
                </a:solidFill>
                <a:latin typeface="Ubuntu"/>
                <a:ea typeface="Ubuntu"/>
                <a:cs typeface="Ubuntu"/>
                <a:sym typeface="Ubuntu"/>
              </a:rPr>
              <a:t>Rinse &amp; repeat - Think like the americans</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73" name="Shape 473"/>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 name="Shape 477"/>
        <p:cNvGrpSpPr/>
        <p:nvPr/>
      </p:nvGrpSpPr>
      <p:grpSpPr>
        <a:xfrm>
          <a:off x="0" y="0"/>
          <a:ext cx="0" cy="0"/>
          <a:chOff x="0" y="0"/>
          <a:chExt cx="0" cy="0"/>
        </a:xfrm>
      </p:grpSpPr>
      <p:sp>
        <p:nvSpPr>
          <p:cNvPr id="478" name="Shape 478"/>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79" name="Shape 479"/>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Typical growth engine (for an app)</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480" name="Shape 480"/>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481" name="Shape 481"/>
          <p:cNvPicPr preferRelativeResize="0"/>
          <p:nvPr/>
        </p:nvPicPr>
        <p:blipFill>
          <a:blip r:embed="rId3">
            <a:alphaModFix/>
          </a:blip>
          <a:stretch>
            <a:fillRect/>
          </a:stretch>
        </p:blipFill>
        <p:spPr>
          <a:xfrm>
            <a:off x="1491873" y="837498"/>
            <a:ext cx="6160249" cy="3910874"/>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87" name="Shape 487"/>
          <p:cNvSpPr txBox="1"/>
          <p:nvPr>
            <p:ph idx="1" type="subTitle"/>
          </p:nvPr>
        </p:nvSpPr>
        <p:spPr>
          <a:xfrm>
            <a:off x="509575" y="0"/>
            <a:ext cx="8468100" cy="784799"/>
          </a:xfrm>
          <a:prstGeom prst="rect">
            <a:avLst/>
          </a:prstGeom>
        </p:spPr>
        <p:txBody>
          <a:bodyPr anchorCtr="0" anchor="t" bIns="91425" lIns="91425" rIns="91425" tIns="91425">
            <a:noAutofit/>
          </a:bodyPr>
          <a:lstStyle/>
          <a:p>
            <a:pPr lvl="0" rtl="0">
              <a:spcBef>
                <a:spcPts val="0"/>
              </a:spcBef>
              <a:buNone/>
            </a:pPr>
            <a:r>
              <a:rPr b="1" lang="en">
                <a:solidFill>
                  <a:srgbClr val="FFFFFF"/>
                </a:solidFill>
                <a:latin typeface="Ubuntu"/>
                <a:ea typeface="Ubuntu"/>
                <a:cs typeface="Ubuntu"/>
                <a:sym typeface="Ubuntu"/>
              </a:rPr>
              <a:t>Sumome.com - Awesome widgets, no code</a:t>
            </a:r>
          </a:p>
          <a:p>
            <a:pPr lvl="0" rtl="0">
              <a:spcBef>
                <a:spcPts val="0"/>
              </a:spcBef>
              <a:buNone/>
            </a:pPr>
            <a:r>
              <a:t/>
            </a:r>
            <a:endParaRPr b="1">
              <a:solidFill>
                <a:srgbClr val="FFFFFF"/>
              </a:solidFill>
              <a:latin typeface="Ubuntu"/>
              <a:ea typeface="Ubuntu"/>
              <a:cs typeface="Ubuntu"/>
              <a:sym typeface="Ubuntu"/>
            </a:endParaRPr>
          </a:p>
          <a:p>
            <a:pPr lvl="0" rtl="0">
              <a:spcBef>
                <a:spcPts val="0"/>
              </a:spcBef>
              <a:buNone/>
            </a:pPr>
            <a:r>
              <a:t/>
            </a:r>
            <a:endParaRPr b="1">
              <a:solidFill>
                <a:srgbClr val="FFFFFF"/>
              </a:solidFill>
              <a:latin typeface="Ubuntu"/>
              <a:ea typeface="Ubuntu"/>
              <a:cs typeface="Ubuntu"/>
              <a:sym typeface="Ubuntu"/>
            </a:endParaRPr>
          </a:p>
        </p:txBody>
      </p:sp>
      <p:sp>
        <p:nvSpPr>
          <p:cNvPr id="488" name="Shape 488"/>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489" name="Shape 489"/>
          <p:cNvPicPr preferRelativeResize="0"/>
          <p:nvPr/>
        </p:nvPicPr>
        <p:blipFill>
          <a:blip r:embed="rId3">
            <a:alphaModFix/>
          </a:blip>
          <a:stretch>
            <a:fillRect/>
          </a:stretch>
        </p:blipFill>
        <p:spPr>
          <a:xfrm>
            <a:off x="509575" y="709287"/>
            <a:ext cx="8124825" cy="4067175"/>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495" name="Shape 495"/>
          <p:cNvSpPr txBox="1"/>
          <p:nvPr>
            <p:ph idx="1" type="subTitle"/>
          </p:nvPr>
        </p:nvSpPr>
        <p:spPr>
          <a:xfrm>
            <a:off x="579900" y="0"/>
            <a:ext cx="8397899" cy="784799"/>
          </a:xfrm>
          <a:prstGeom prst="rect">
            <a:avLst/>
          </a:prstGeom>
        </p:spPr>
        <p:txBody>
          <a:bodyPr anchorCtr="0" anchor="t" bIns="91425" lIns="91425" rIns="91425" tIns="91425">
            <a:noAutofit/>
          </a:bodyPr>
          <a:lstStyle/>
          <a:p>
            <a:pPr lvl="0" rtl="0">
              <a:spcBef>
                <a:spcPts val="0"/>
              </a:spcBef>
              <a:buNone/>
            </a:pPr>
            <a:r>
              <a:rPr b="1" lang="en">
                <a:solidFill>
                  <a:srgbClr val="FFFFFF"/>
                </a:solidFill>
                <a:latin typeface="Ubuntu"/>
                <a:ea typeface="Ubuntu"/>
                <a:cs typeface="Ubuntu"/>
                <a:sym typeface="Ubuntu"/>
              </a:rPr>
              <a:t>Sumome.com - Awesome widgets, no code (2)</a:t>
            </a:r>
          </a:p>
          <a:p>
            <a:pPr lvl="0" rtl="0">
              <a:spcBef>
                <a:spcPts val="0"/>
              </a:spcBef>
              <a:buNone/>
            </a:pPr>
            <a:r>
              <a:t/>
            </a:r>
            <a:endParaRPr b="1">
              <a:solidFill>
                <a:srgbClr val="FFFFFF"/>
              </a:solidFill>
              <a:latin typeface="Ubuntu"/>
              <a:ea typeface="Ubuntu"/>
              <a:cs typeface="Ubuntu"/>
              <a:sym typeface="Ubuntu"/>
            </a:endParaRPr>
          </a:p>
          <a:p>
            <a:pPr lvl="0" rtl="0">
              <a:spcBef>
                <a:spcPts val="0"/>
              </a:spcBef>
              <a:buNone/>
            </a:pPr>
            <a:r>
              <a:t/>
            </a:r>
            <a:endParaRPr b="1">
              <a:solidFill>
                <a:srgbClr val="FFFFFF"/>
              </a:solidFill>
              <a:latin typeface="Ubuntu"/>
              <a:ea typeface="Ubuntu"/>
              <a:cs typeface="Ubuntu"/>
              <a:sym typeface="Ubuntu"/>
            </a:endParaRPr>
          </a:p>
        </p:txBody>
      </p:sp>
      <p:sp>
        <p:nvSpPr>
          <p:cNvPr id="496" name="Shape 496"/>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497" name="Shape 497"/>
          <p:cNvPicPr preferRelativeResize="0"/>
          <p:nvPr/>
        </p:nvPicPr>
        <p:blipFill>
          <a:blip r:embed="rId3">
            <a:alphaModFix/>
          </a:blip>
          <a:stretch>
            <a:fillRect/>
          </a:stretch>
        </p:blipFill>
        <p:spPr>
          <a:xfrm>
            <a:off x="776275" y="823362"/>
            <a:ext cx="7591425" cy="4105275"/>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sp>
        <p:nvSpPr>
          <p:cNvPr id="502" name="Shape 502"/>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503" name="Shape 503"/>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sz="2800">
                <a:solidFill>
                  <a:srgbClr val="FFFFFF"/>
                </a:solidFill>
                <a:latin typeface="Ubuntu"/>
                <a:ea typeface="Ubuntu"/>
                <a:cs typeface="Ubuntu"/>
                <a:sym typeface="Ubuntu"/>
              </a:rPr>
              <a:t>The secret formula to getting returning users:</a:t>
            </a:r>
          </a:p>
          <a:p>
            <a:pPr lvl="0" rtl="0">
              <a:spcBef>
                <a:spcPts val="0"/>
              </a:spcBef>
              <a:buNone/>
            </a:pPr>
            <a:r>
              <a:t/>
            </a:r>
            <a:endParaRPr b="1" sz="2800">
              <a:solidFill>
                <a:srgbClr val="FFFFFF"/>
              </a:solidFill>
              <a:latin typeface="Ubuntu"/>
              <a:ea typeface="Ubuntu"/>
              <a:cs typeface="Ubuntu"/>
              <a:sym typeface="Ubuntu"/>
            </a:endParaRPr>
          </a:p>
          <a:p>
            <a:pPr lvl="0" rtl="0">
              <a:spcBef>
                <a:spcPts val="0"/>
              </a:spcBef>
              <a:buNone/>
            </a:pPr>
            <a:r>
              <a:t/>
            </a:r>
            <a:endParaRPr b="1" sz="2800">
              <a:solidFill>
                <a:srgbClr val="FFFFFF"/>
              </a:solidFill>
              <a:latin typeface="Ubuntu"/>
              <a:ea typeface="Ubuntu"/>
              <a:cs typeface="Ubuntu"/>
              <a:sym typeface="Ubuntu"/>
            </a:endParaRPr>
          </a:p>
        </p:txBody>
      </p:sp>
      <p:sp>
        <p:nvSpPr>
          <p:cNvPr id="504" name="Shape 504"/>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505" name="Shape 505"/>
          <p:cNvPicPr preferRelativeResize="0"/>
          <p:nvPr/>
        </p:nvPicPr>
        <p:blipFill>
          <a:blip r:embed="rId3">
            <a:alphaModFix/>
          </a:blip>
          <a:stretch>
            <a:fillRect/>
          </a:stretch>
        </p:blipFill>
        <p:spPr>
          <a:xfrm>
            <a:off x="2228862" y="784800"/>
            <a:ext cx="5205874" cy="403454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x="0" y="0"/>
          <a:ext cx="0" cy="0"/>
          <a:chOff x="0" y="0"/>
          <a:chExt cx="0" cy="0"/>
        </a:xfrm>
      </p:grpSpPr>
      <p:sp>
        <p:nvSpPr>
          <p:cNvPr id="510" name="Shape 510"/>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511" name="Shape 511"/>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Automate emailing users when something happens (signup, unfinished basket, etc) </a:t>
            </a: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a:p>
            <a:pPr lvl="0" rtl="0" algn="l">
              <a:spcBef>
                <a:spcPts val="0"/>
              </a:spcBef>
              <a:buNone/>
            </a:pPr>
            <a:r>
              <a:rPr b="1" lang="en">
                <a:solidFill>
                  <a:srgbClr val="FFFFFF"/>
                </a:solidFill>
                <a:latin typeface="Ubuntu"/>
                <a:ea typeface="Ubuntu"/>
                <a:cs typeface="Ubuntu"/>
                <a:sym typeface="Ubuntu"/>
              </a:rPr>
              <a:t>= </a:t>
            </a:r>
          </a:p>
          <a:p>
            <a:pPr lvl="0" rtl="0">
              <a:spcBef>
                <a:spcPts val="0"/>
              </a:spcBef>
              <a:buNone/>
            </a:pPr>
            <a:r>
              <a:t/>
            </a:r>
            <a:endParaRPr b="1" u="sng">
              <a:solidFill>
                <a:srgbClr val="FFFFFF"/>
              </a:solidFill>
              <a:latin typeface="Ubuntu"/>
              <a:ea typeface="Ubuntu"/>
              <a:cs typeface="Ubuntu"/>
              <a:sym typeface="Ubuntu"/>
            </a:endParaRPr>
          </a:p>
        </p:txBody>
      </p:sp>
      <p:sp>
        <p:nvSpPr>
          <p:cNvPr id="512" name="Shape 512"/>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513" name="Shape 513"/>
          <p:cNvPicPr preferRelativeResize="0"/>
          <p:nvPr/>
        </p:nvPicPr>
        <p:blipFill>
          <a:blip r:embed="rId3">
            <a:alphaModFix/>
          </a:blip>
          <a:stretch>
            <a:fillRect/>
          </a:stretch>
        </p:blipFill>
        <p:spPr>
          <a:xfrm>
            <a:off x="1711325" y="3541700"/>
            <a:ext cx="5032935" cy="1428800"/>
          </a:xfrm>
          <a:prstGeom prst="rect">
            <a:avLst/>
          </a:prstGeom>
          <a:noFill/>
          <a:ln>
            <a:noFill/>
          </a:ln>
        </p:spPr>
      </p:pic>
      <p:pic>
        <p:nvPicPr>
          <p:cNvPr id="514" name="Shape 514"/>
          <p:cNvPicPr preferRelativeResize="0"/>
          <p:nvPr/>
        </p:nvPicPr>
        <p:blipFill>
          <a:blip r:embed="rId4">
            <a:alphaModFix/>
          </a:blip>
          <a:stretch>
            <a:fillRect/>
          </a:stretch>
        </p:blipFill>
        <p:spPr>
          <a:xfrm>
            <a:off x="1711325" y="1008987"/>
            <a:ext cx="2233950" cy="2233950"/>
          </a:xfrm>
          <a:prstGeom prst="rect">
            <a:avLst/>
          </a:prstGeom>
          <a:noFill/>
          <a:ln>
            <a:noFill/>
          </a:ln>
        </p:spPr>
      </p:pic>
      <p:pic>
        <p:nvPicPr>
          <p:cNvPr id="515" name="Shape 515"/>
          <p:cNvPicPr preferRelativeResize="0"/>
          <p:nvPr/>
        </p:nvPicPr>
        <p:blipFill>
          <a:blip r:embed="rId5">
            <a:alphaModFix/>
          </a:blip>
          <a:stretch>
            <a:fillRect/>
          </a:stretch>
        </p:blipFill>
        <p:spPr>
          <a:xfrm>
            <a:off x="4638950" y="1084902"/>
            <a:ext cx="3819250" cy="2382222"/>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9" name="Shape 519"/>
        <p:cNvGrpSpPr/>
        <p:nvPr/>
      </p:nvGrpSpPr>
      <p:grpSpPr>
        <a:xfrm>
          <a:off x="0" y="0"/>
          <a:ext cx="0" cy="0"/>
          <a:chOff x="0" y="0"/>
          <a:chExt cx="0" cy="0"/>
        </a:xfrm>
      </p:grpSpPr>
      <p:sp>
        <p:nvSpPr>
          <p:cNvPr id="520" name="Shape 520"/>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a:t> </a:t>
            </a:r>
          </a:p>
        </p:txBody>
      </p:sp>
      <p:sp>
        <p:nvSpPr>
          <p:cNvPr id="521" name="Shape 521"/>
          <p:cNvSpPr txBox="1"/>
          <p:nvPr>
            <p:ph type="ctrTitle"/>
          </p:nvPr>
        </p:nvSpPr>
        <p:spPr>
          <a:xfrm>
            <a:off x="685800" y="1583342"/>
            <a:ext cx="7772400" cy="1159799"/>
          </a:xfrm>
          <a:prstGeom prst="rect">
            <a:avLst/>
          </a:prstGeom>
        </p:spPr>
        <p:txBody>
          <a:bodyPr anchorCtr="0" anchor="b" bIns="91425" lIns="91425" rIns="91425" tIns="91425">
            <a:noAutofit/>
          </a:bodyPr>
          <a:lstStyle/>
          <a:p>
            <a:pPr lvl="0">
              <a:spcBef>
                <a:spcPts val="0"/>
              </a:spcBef>
              <a:buNone/>
            </a:pPr>
            <a:r>
              <a:rPr lang="en"/>
              <a:t> </a:t>
            </a:r>
          </a:p>
        </p:txBody>
      </p:sp>
      <p:pic>
        <p:nvPicPr>
          <p:cNvPr id="522" name="Shape 522"/>
          <p:cNvPicPr preferRelativeResize="0"/>
          <p:nvPr/>
        </p:nvPicPr>
        <p:blipFill>
          <a:blip r:embed="rId3">
            <a:alphaModFix/>
          </a:blip>
          <a:stretch>
            <a:fillRect/>
          </a:stretch>
        </p:blipFill>
        <p:spPr>
          <a:xfrm>
            <a:off x="1163025" y="311725"/>
            <a:ext cx="6889925" cy="464595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sp>
        <p:nvSpPr>
          <p:cNvPr id="527" name="Shape 527"/>
          <p:cNvSpPr txBox="1"/>
          <p:nvPr>
            <p:ph idx="1" type="subTitle"/>
          </p:nvPr>
        </p:nvSpPr>
        <p:spPr>
          <a:xfrm>
            <a:off x="243600" y="-159025"/>
            <a:ext cx="8825700" cy="784799"/>
          </a:xfrm>
          <a:prstGeom prst="rect">
            <a:avLst/>
          </a:prstGeom>
        </p:spPr>
        <p:txBody>
          <a:bodyPr anchorCtr="0" anchor="t" bIns="91425" lIns="91425" rIns="91425" tIns="91425">
            <a:noAutofit/>
          </a:bodyPr>
          <a:lstStyle/>
          <a:p>
            <a:pPr indent="0" lvl="0" marL="0" rtl="0" algn="l">
              <a:lnSpc>
                <a:spcPct val="122000"/>
              </a:lnSpc>
              <a:spcBef>
                <a:spcPts val="2300"/>
              </a:spcBef>
              <a:buNone/>
            </a:pPr>
            <a:r>
              <a:rPr b="1" lang="en" sz="3600">
                <a:solidFill>
                  <a:schemeClr val="dk1"/>
                </a:solidFill>
                <a:highlight>
                  <a:srgbClr val="FFFFFF"/>
                </a:highlight>
                <a:latin typeface="Verdana"/>
                <a:ea typeface="Verdana"/>
                <a:cs typeface="Verdana"/>
                <a:sym typeface="Verdana"/>
              </a:rPr>
              <a:t>YOU HAVE NO IDEA WHAT THE F YOU’RE DOING (and that’s fine)</a:t>
            </a:r>
          </a:p>
        </p:txBody>
      </p:sp>
      <p:sp>
        <p:nvSpPr>
          <p:cNvPr id="528" name="Shape 528"/>
          <p:cNvSpPr txBox="1"/>
          <p:nvPr>
            <p:ph type="ctrTitle"/>
          </p:nvPr>
        </p:nvSpPr>
        <p:spPr>
          <a:xfrm>
            <a:off x="114300" y="-1106750"/>
            <a:ext cx="9029700" cy="1159799"/>
          </a:xfrm>
          <a:prstGeom prst="rect">
            <a:avLst/>
          </a:prstGeom>
        </p:spPr>
        <p:txBody>
          <a:bodyPr anchorCtr="0" anchor="b" bIns="91425" lIns="91425" rIns="91425" tIns="91425">
            <a:noAutofit/>
          </a:bodyPr>
          <a:lstStyle/>
          <a:p>
            <a:pPr lvl="0" rtl="0">
              <a:spcBef>
                <a:spcPts val="0"/>
              </a:spcBef>
              <a:buNone/>
            </a:pPr>
            <a:r>
              <a:rPr lang="en" sz="3400">
                <a:latin typeface="Ubuntu"/>
                <a:ea typeface="Ubuntu"/>
                <a:cs typeface="Ubuntu"/>
                <a:sym typeface="Ubuntu"/>
              </a:rPr>
              <a:t> </a:t>
            </a:r>
          </a:p>
        </p:txBody>
      </p:sp>
      <p:sp>
        <p:nvSpPr>
          <p:cNvPr id="529" name="Shape 529"/>
          <p:cNvSpPr txBox="1"/>
          <p:nvPr/>
        </p:nvSpPr>
        <p:spPr>
          <a:xfrm>
            <a:off x="3671625" y="625775"/>
            <a:ext cx="4731300" cy="3325800"/>
          </a:xfrm>
          <a:prstGeom prst="rect">
            <a:avLst/>
          </a:prstGeom>
          <a:noFill/>
          <a:ln>
            <a:noFill/>
          </a:ln>
        </p:spPr>
        <p:txBody>
          <a:bodyPr anchorCtr="0" anchor="t" bIns="91425" lIns="91425" rIns="91425" tIns="91425">
            <a:noAutofit/>
          </a:bodyPr>
          <a:lstStyle/>
          <a:p>
            <a:pPr indent="0" lvl="0" marL="0" rtl="0">
              <a:lnSpc>
                <a:spcPct val="122000"/>
              </a:lnSpc>
              <a:spcBef>
                <a:spcPts val="2300"/>
              </a:spcBef>
              <a:buNone/>
            </a:pPr>
            <a:r>
              <a:t/>
            </a:r>
            <a:endParaRPr b="1" sz="1600">
              <a:solidFill>
                <a:schemeClr val="dk1"/>
              </a:solidFill>
              <a:highlight>
                <a:srgbClr val="FFFFFF"/>
              </a:highlight>
              <a:latin typeface="Verdana"/>
              <a:ea typeface="Verdana"/>
              <a:cs typeface="Verdana"/>
              <a:sym typeface="Verdana"/>
            </a:endParaRP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p:txBody>
      </p:sp>
      <p:sp>
        <p:nvSpPr>
          <p:cNvPr id="530" name="Shape 530"/>
          <p:cNvSpPr txBox="1"/>
          <p:nvPr/>
        </p:nvSpPr>
        <p:spPr>
          <a:xfrm>
            <a:off x="6698725" y="532075"/>
            <a:ext cx="2370299" cy="3325800"/>
          </a:xfrm>
          <a:prstGeom prst="rect">
            <a:avLst/>
          </a:prstGeom>
          <a:noFill/>
          <a:ln>
            <a:noFill/>
          </a:ln>
        </p:spPr>
        <p:txBody>
          <a:bodyPr anchorCtr="0" anchor="t" bIns="91425" lIns="91425" rIns="91425" tIns="91425">
            <a:noAutofit/>
          </a:bodyPr>
          <a:lstStyle/>
          <a:p>
            <a:pPr indent="0" lvl="0" marL="0" rtl="0">
              <a:lnSpc>
                <a:spcPct val="122000"/>
              </a:lnSpc>
              <a:spcBef>
                <a:spcPts val="2300"/>
              </a:spcBef>
              <a:buNone/>
            </a:pPr>
            <a:r>
              <a:t/>
            </a:r>
            <a:endParaRPr b="1" sz="900">
              <a:solidFill>
                <a:schemeClr val="dk1"/>
              </a:solidFill>
              <a:highlight>
                <a:srgbClr val="FFFFFF"/>
              </a:highlight>
              <a:latin typeface="Verdana"/>
              <a:ea typeface="Verdana"/>
              <a:cs typeface="Verdana"/>
              <a:sym typeface="Verdana"/>
            </a:endParaRP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a:p>
            <a:pPr indent="0" lvl="0" marL="0" rtl="0">
              <a:lnSpc>
                <a:spcPct val="122000"/>
              </a:lnSpc>
              <a:spcBef>
                <a:spcPts val="2300"/>
              </a:spcBef>
              <a:buNone/>
            </a:pPr>
            <a:r>
              <a:t/>
            </a:r>
            <a:endParaRPr b="1" sz="1600">
              <a:solidFill>
                <a:schemeClr val="dk1"/>
              </a:solidFill>
              <a:highlight>
                <a:srgbClr val="FFFFFF"/>
              </a:highlight>
              <a:latin typeface="Verdana"/>
              <a:ea typeface="Verdana"/>
              <a:cs typeface="Verdana"/>
              <a:sym typeface="Verdana"/>
            </a:endParaRPr>
          </a:p>
          <a:p>
            <a:pPr lvl="0" rtl="0">
              <a:spcBef>
                <a:spcPts val="0"/>
              </a:spcBef>
              <a:buNone/>
            </a:pPr>
            <a:r>
              <a:t/>
            </a:r>
            <a:endParaRPr sz="1600">
              <a:solidFill>
                <a:schemeClr val="dk1"/>
              </a:solidFill>
            </a:endParaRPr>
          </a:p>
          <a:p>
            <a:pPr lvl="0" rtl="0">
              <a:spcBef>
                <a:spcPts val="0"/>
              </a:spcBef>
              <a:buNone/>
            </a:pPr>
            <a:r>
              <a:t/>
            </a:r>
            <a:endParaRPr sz="1600"/>
          </a:p>
          <a:p>
            <a:pPr lvl="0" rtl="0">
              <a:spcBef>
                <a:spcPts val="0"/>
              </a:spcBef>
              <a:buNone/>
            </a:pPr>
            <a:r>
              <a:t/>
            </a:r>
            <a:endParaRPr sz="1600"/>
          </a:p>
          <a:p>
            <a:pPr lvl="0" rtl="0">
              <a:spcBef>
                <a:spcPts val="0"/>
              </a:spcBef>
              <a:buNone/>
            </a:pPr>
            <a:r>
              <a:t/>
            </a:r>
            <a:endParaRPr sz="1600"/>
          </a:p>
        </p:txBody>
      </p:sp>
      <p:pic>
        <p:nvPicPr>
          <p:cNvPr id="531" name="Shape 531"/>
          <p:cNvPicPr preferRelativeResize="0"/>
          <p:nvPr/>
        </p:nvPicPr>
        <p:blipFill>
          <a:blip r:embed="rId3">
            <a:alphaModFix/>
          </a:blip>
          <a:stretch>
            <a:fillRect/>
          </a:stretch>
        </p:blipFill>
        <p:spPr>
          <a:xfrm>
            <a:off x="333225" y="1614798"/>
            <a:ext cx="5407534" cy="3325799"/>
          </a:xfrm>
          <a:prstGeom prst="rect">
            <a:avLst/>
          </a:prstGeom>
          <a:noFill/>
          <a:ln>
            <a:noFill/>
          </a:ln>
        </p:spPr>
      </p:pic>
      <p:pic>
        <p:nvPicPr>
          <p:cNvPr id="532" name="Shape 532"/>
          <p:cNvPicPr preferRelativeResize="0"/>
          <p:nvPr/>
        </p:nvPicPr>
        <p:blipFill>
          <a:blip r:embed="rId4">
            <a:alphaModFix/>
          </a:blip>
          <a:stretch>
            <a:fillRect/>
          </a:stretch>
        </p:blipFill>
        <p:spPr>
          <a:xfrm>
            <a:off x="6698712" y="1549212"/>
            <a:ext cx="1285875" cy="619125"/>
          </a:xfrm>
          <a:prstGeom prst="rect">
            <a:avLst/>
          </a:prstGeom>
          <a:noFill/>
          <a:ln>
            <a:noFill/>
          </a:ln>
        </p:spPr>
      </p:pic>
      <p:pic>
        <p:nvPicPr>
          <p:cNvPr id="533" name="Shape 533"/>
          <p:cNvPicPr preferRelativeResize="0"/>
          <p:nvPr/>
        </p:nvPicPr>
        <p:blipFill>
          <a:blip r:embed="rId5">
            <a:alphaModFix/>
          </a:blip>
          <a:stretch>
            <a:fillRect/>
          </a:stretch>
        </p:blipFill>
        <p:spPr>
          <a:xfrm>
            <a:off x="5855836" y="2233925"/>
            <a:ext cx="3084043" cy="2789499"/>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7" name="Shape 537"/>
        <p:cNvGrpSpPr/>
        <p:nvPr/>
      </p:nvGrpSpPr>
      <p:grpSpPr>
        <a:xfrm>
          <a:off x="0" y="0"/>
          <a:ext cx="0" cy="0"/>
          <a:chOff x="0" y="0"/>
          <a:chExt cx="0" cy="0"/>
        </a:xfrm>
      </p:grpSpPr>
      <p:sp>
        <p:nvSpPr>
          <p:cNvPr id="538" name="Shape 538"/>
          <p:cNvSpPr txBox="1"/>
          <p:nvPr>
            <p:ph idx="1" type="subTitle"/>
          </p:nvPr>
        </p:nvSpPr>
        <p:spPr>
          <a:xfrm>
            <a:off x="742950" y="850628"/>
            <a:ext cx="7772400" cy="784799"/>
          </a:xfrm>
          <a:prstGeom prst="rect">
            <a:avLst/>
          </a:prstGeom>
        </p:spPr>
        <p:txBody>
          <a:bodyPr anchorCtr="0" anchor="t" bIns="91425" lIns="91425" rIns="91425" tIns="91425">
            <a:noAutofit/>
          </a:bodyPr>
          <a:lstStyle/>
          <a:p>
            <a:pPr indent="0" lvl="0" marL="0" rtl="0" algn="l">
              <a:lnSpc>
                <a:spcPct val="122000"/>
              </a:lnSpc>
              <a:spcBef>
                <a:spcPts val="2300"/>
              </a:spcBef>
              <a:buNone/>
            </a:pPr>
            <a:r>
              <a:rPr b="1" lang="en" sz="1600">
                <a:solidFill>
                  <a:schemeClr val="dk1"/>
                </a:solidFill>
                <a:highlight>
                  <a:srgbClr val="FFFFFF"/>
                </a:highlight>
                <a:latin typeface="Verdana"/>
                <a:ea typeface="Verdana"/>
                <a:cs typeface="Verdana"/>
                <a:sym typeface="Verdana"/>
              </a:rPr>
              <a:t>Targeting Blogs </a:t>
            </a:r>
          </a:p>
          <a:p>
            <a:pPr indent="0" lvl="0" marL="0" rtl="0" algn="l">
              <a:lnSpc>
                <a:spcPct val="122000"/>
              </a:lnSpc>
              <a:spcBef>
                <a:spcPts val="2300"/>
              </a:spcBef>
              <a:buNone/>
            </a:pPr>
            <a:r>
              <a:rPr b="1" lang="en" sz="1600">
                <a:solidFill>
                  <a:schemeClr val="dk1"/>
                </a:solidFill>
                <a:highlight>
                  <a:srgbClr val="FFFFFF"/>
                </a:highlight>
                <a:latin typeface="Verdana"/>
                <a:ea typeface="Verdana"/>
                <a:cs typeface="Verdana"/>
                <a:sym typeface="Verdana"/>
              </a:rPr>
              <a:t>Publicity </a:t>
            </a:r>
          </a:p>
          <a:p>
            <a:pPr indent="0" lvl="0" marL="0" rtl="0" algn="l">
              <a:lnSpc>
                <a:spcPct val="122000"/>
              </a:lnSpc>
              <a:spcBef>
                <a:spcPts val="2300"/>
              </a:spcBef>
              <a:buNone/>
            </a:pPr>
            <a:r>
              <a:rPr b="1" lang="en" sz="1600">
                <a:solidFill>
                  <a:schemeClr val="dk1"/>
                </a:solidFill>
                <a:highlight>
                  <a:srgbClr val="FFFFFF"/>
                </a:highlight>
                <a:latin typeface="Verdana"/>
                <a:ea typeface="Verdana"/>
                <a:cs typeface="Verdana"/>
                <a:sym typeface="Verdana"/>
              </a:rPr>
              <a:t>Unconventional PR </a:t>
            </a:r>
          </a:p>
          <a:p>
            <a:pPr indent="0" lvl="0" marL="0" rtl="0" algn="l">
              <a:lnSpc>
                <a:spcPct val="122000"/>
              </a:lnSpc>
              <a:spcBef>
                <a:spcPts val="2300"/>
              </a:spcBef>
              <a:buNone/>
            </a:pPr>
            <a:r>
              <a:rPr b="1" lang="en" sz="1600">
                <a:solidFill>
                  <a:schemeClr val="dk1"/>
                </a:solidFill>
                <a:highlight>
                  <a:srgbClr val="FFFFFF"/>
                </a:highlight>
                <a:latin typeface="Verdana"/>
                <a:ea typeface="Verdana"/>
                <a:cs typeface="Verdana"/>
                <a:sym typeface="Verdana"/>
              </a:rPr>
              <a:t>SEO/SEM </a:t>
            </a:r>
          </a:p>
          <a:p>
            <a:pPr indent="0" lvl="0" marL="0" rtl="0" algn="l">
              <a:lnSpc>
                <a:spcPct val="122000"/>
              </a:lnSpc>
              <a:spcBef>
                <a:spcPts val="2300"/>
              </a:spcBef>
              <a:buNone/>
            </a:pPr>
            <a:r>
              <a:rPr b="1" lang="en" sz="1600">
                <a:solidFill>
                  <a:schemeClr val="dk1"/>
                </a:solidFill>
                <a:highlight>
                  <a:srgbClr val="FFFFFF"/>
                </a:highlight>
                <a:latin typeface="Verdana"/>
                <a:ea typeface="Verdana"/>
                <a:cs typeface="Verdana"/>
                <a:sym typeface="Verdana"/>
              </a:rPr>
              <a:t>Social and Display Ads</a:t>
            </a:r>
          </a:p>
          <a:p>
            <a:pPr indent="0" lvl="0" marL="0" rtl="0" algn="l">
              <a:lnSpc>
                <a:spcPct val="122000"/>
              </a:lnSpc>
              <a:spcBef>
                <a:spcPts val="2300"/>
              </a:spcBef>
              <a:buNone/>
            </a:pPr>
            <a:r>
              <a:rPr b="1" lang="en" sz="1600">
                <a:solidFill>
                  <a:schemeClr val="dk1"/>
                </a:solidFill>
                <a:highlight>
                  <a:srgbClr val="FFFFFF"/>
                </a:highlight>
                <a:latin typeface="Verdana"/>
                <a:ea typeface="Verdana"/>
                <a:cs typeface="Verdana"/>
                <a:sym typeface="Verdana"/>
              </a:rPr>
              <a:t>Speaking Engagements </a:t>
            </a:r>
          </a:p>
        </p:txBody>
      </p:sp>
      <p:sp>
        <p:nvSpPr>
          <p:cNvPr id="539" name="Shape 539"/>
          <p:cNvSpPr txBox="1"/>
          <p:nvPr>
            <p:ph type="ctrTitle"/>
          </p:nvPr>
        </p:nvSpPr>
        <p:spPr>
          <a:xfrm>
            <a:off x="114300" y="-421600"/>
            <a:ext cx="9029700" cy="1159799"/>
          </a:xfrm>
          <a:prstGeom prst="rect">
            <a:avLst/>
          </a:prstGeom>
        </p:spPr>
        <p:txBody>
          <a:bodyPr anchorCtr="0" anchor="b" bIns="91425" lIns="91425" rIns="91425" tIns="91425">
            <a:noAutofit/>
          </a:bodyPr>
          <a:lstStyle/>
          <a:p>
            <a:pPr lvl="0" rtl="0">
              <a:spcBef>
                <a:spcPts val="0"/>
              </a:spcBef>
              <a:buNone/>
            </a:pPr>
            <a:r>
              <a:rPr lang="en" sz="3600">
                <a:latin typeface="Ubuntu"/>
                <a:ea typeface="Ubuntu"/>
                <a:cs typeface="Ubuntu"/>
                <a:sym typeface="Ubuntu"/>
              </a:rPr>
              <a:t>19 main channels of user acquisition:</a:t>
            </a:r>
          </a:p>
        </p:txBody>
      </p:sp>
      <p:sp>
        <p:nvSpPr>
          <p:cNvPr id="540" name="Shape 540"/>
          <p:cNvSpPr txBox="1"/>
          <p:nvPr/>
        </p:nvSpPr>
        <p:spPr>
          <a:xfrm>
            <a:off x="3671625" y="625775"/>
            <a:ext cx="4731300" cy="3325800"/>
          </a:xfrm>
          <a:prstGeom prst="rect">
            <a:avLst/>
          </a:prstGeom>
          <a:noFill/>
          <a:ln>
            <a:noFill/>
          </a:ln>
        </p:spPr>
        <p:txBody>
          <a:bodyPr anchorCtr="0" anchor="t" bIns="91425" lIns="91425" rIns="91425" tIns="91425">
            <a:noAutofit/>
          </a:bodyPr>
          <a:lstStyle/>
          <a:p>
            <a:pPr indent="-69850" lvl="0" marL="0" rtl="0">
              <a:lnSpc>
                <a:spcPct val="122000"/>
              </a:lnSpc>
              <a:spcBef>
                <a:spcPts val="2300"/>
              </a:spcBef>
              <a:buClr>
                <a:schemeClr val="dk1"/>
              </a:buClr>
              <a:buSzPct val="68750"/>
              <a:buFont typeface="Arial"/>
              <a:buNone/>
            </a:pPr>
            <a:r>
              <a:rPr b="1" lang="en" sz="1600">
                <a:solidFill>
                  <a:schemeClr val="dk1"/>
                </a:solidFill>
                <a:highlight>
                  <a:srgbClr val="FFFFFF"/>
                </a:highlight>
                <a:latin typeface="Verdana"/>
                <a:ea typeface="Verdana"/>
                <a:cs typeface="Verdana"/>
                <a:sym typeface="Verdana"/>
              </a:rPr>
              <a:t>Content Marketing</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Email Marketing</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Engineering as Marketing</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Business Development</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Affiliate Programs</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Viral Marketing (customer invites) </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Community Building </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p:txBody>
      </p:sp>
      <p:sp>
        <p:nvSpPr>
          <p:cNvPr id="541" name="Shape 541"/>
          <p:cNvSpPr txBox="1"/>
          <p:nvPr/>
        </p:nvSpPr>
        <p:spPr>
          <a:xfrm>
            <a:off x="6698725" y="532075"/>
            <a:ext cx="2370299" cy="3325800"/>
          </a:xfrm>
          <a:prstGeom prst="rect">
            <a:avLst/>
          </a:prstGeom>
          <a:noFill/>
          <a:ln>
            <a:noFill/>
          </a:ln>
        </p:spPr>
        <p:txBody>
          <a:bodyPr anchorCtr="0" anchor="t" bIns="91425" lIns="91425" rIns="91425" tIns="91425">
            <a:noAutofit/>
          </a:bodyPr>
          <a:lstStyle/>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Sales </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Existing Platforms </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Trade Shows</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Offline Events</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Offline Ads </a:t>
            </a:r>
          </a:p>
          <a:p>
            <a:pPr indent="0" lvl="0" marL="0" rtl="0">
              <a:lnSpc>
                <a:spcPct val="122000"/>
              </a:lnSpc>
              <a:spcBef>
                <a:spcPts val="2300"/>
              </a:spcBef>
              <a:buNone/>
            </a:pPr>
            <a:r>
              <a:t/>
            </a:r>
            <a:endParaRPr b="1" sz="1600">
              <a:solidFill>
                <a:schemeClr val="dk1"/>
              </a:solidFill>
              <a:highlight>
                <a:srgbClr val="FFFFFF"/>
              </a:highlight>
              <a:latin typeface="Verdana"/>
              <a:ea typeface="Verdana"/>
              <a:cs typeface="Verdana"/>
              <a:sym typeface="Verdana"/>
            </a:endParaRPr>
          </a:p>
          <a:p>
            <a:pPr indent="0" lvl="0" marL="0" rtl="0">
              <a:lnSpc>
                <a:spcPct val="122000"/>
              </a:lnSpc>
              <a:spcBef>
                <a:spcPts val="2300"/>
              </a:spcBef>
              <a:buNone/>
            </a:pPr>
            <a:r>
              <a:rPr b="1" lang="en" sz="900" u="sng">
                <a:solidFill>
                  <a:schemeClr val="hlink"/>
                </a:solidFill>
                <a:highlight>
                  <a:srgbClr val="FFFFFF"/>
                </a:highlight>
                <a:latin typeface="Verdana"/>
                <a:ea typeface="Verdana"/>
                <a:cs typeface="Verdana"/>
                <a:sym typeface="Verdana"/>
                <a:hlinkClick r:id="rId3"/>
              </a:rPr>
              <a:t>More info here</a:t>
            </a: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a:p>
            <a:pPr indent="-69850" lvl="0" marL="0" rtl="0">
              <a:lnSpc>
                <a:spcPct val="122000"/>
              </a:lnSpc>
              <a:spcBef>
                <a:spcPts val="2300"/>
              </a:spcBef>
              <a:buClr>
                <a:schemeClr val="dk1"/>
              </a:buClr>
              <a:buFont typeface="Arial"/>
              <a:buNone/>
            </a:pPr>
            <a:r>
              <a:t/>
            </a:r>
            <a:endParaRPr b="1" sz="1600">
              <a:solidFill>
                <a:schemeClr val="dk1"/>
              </a:solidFill>
              <a:highlight>
                <a:srgbClr val="FFFFFF"/>
              </a:highlight>
              <a:latin typeface="Verdana"/>
              <a:ea typeface="Verdana"/>
              <a:cs typeface="Verdana"/>
              <a:sym typeface="Verdana"/>
            </a:endParaRPr>
          </a:p>
          <a:p>
            <a:pPr lvl="0" rtl="0">
              <a:spcBef>
                <a:spcPts val="0"/>
              </a:spcBef>
              <a:buClr>
                <a:schemeClr val="dk1"/>
              </a:buClr>
              <a:buFont typeface="Arial"/>
              <a:buNone/>
            </a:pPr>
            <a:r>
              <a:t/>
            </a:r>
            <a:endParaRPr sz="1600">
              <a:solidFill>
                <a:schemeClr val="dk1"/>
              </a:solidFill>
            </a:endParaRPr>
          </a:p>
          <a:p>
            <a:pPr lvl="0" rtl="0">
              <a:spcBef>
                <a:spcPts val="0"/>
              </a:spcBef>
              <a:buNone/>
            </a:pPr>
            <a:r>
              <a:t/>
            </a:r>
            <a:endParaRPr sz="1600"/>
          </a:p>
          <a:p>
            <a:pPr lvl="0" rtl="0">
              <a:spcBef>
                <a:spcPts val="0"/>
              </a:spcBef>
              <a:buNone/>
            </a:pPr>
            <a:r>
              <a:t/>
            </a:r>
            <a:endParaRPr sz="1600"/>
          </a:p>
          <a:p>
            <a:pPr lvl="0">
              <a:spcBef>
                <a:spcPts val="0"/>
              </a:spcBef>
              <a:buNone/>
            </a:pPr>
            <a:r>
              <a:t/>
            </a:r>
            <a:endParaRPr sz="1600"/>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idx="1" type="subTitle"/>
          </p:nvPr>
        </p:nvSpPr>
        <p:spPr>
          <a:xfrm>
            <a:off x="685800" y="340278"/>
            <a:ext cx="7772400" cy="784799"/>
          </a:xfrm>
          <a:prstGeom prst="rect">
            <a:avLst/>
          </a:prstGeom>
        </p:spPr>
        <p:txBody>
          <a:bodyPr anchorCtr="0" anchor="t" bIns="91425" lIns="91425" rIns="91425" tIns="91425">
            <a:noAutofit/>
          </a:bodyPr>
          <a:lstStyle/>
          <a:p>
            <a:pPr lvl="0" rtl="0">
              <a:spcBef>
                <a:spcPts val="0"/>
              </a:spcBef>
              <a:buNone/>
            </a:pPr>
            <a:r>
              <a:rPr b="1" lang="en" sz="4200">
                <a:solidFill>
                  <a:schemeClr val="lt1"/>
                </a:solidFill>
                <a:latin typeface="Ubuntu"/>
                <a:ea typeface="Ubuntu"/>
                <a:cs typeface="Ubuntu"/>
                <a:sym typeface="Ubuntu"/>
              </a:rPr>
              <a:t>150,000,000+ Total Pageviews</a:t>
            </a:r>
          </a:p>
          <a:p>
            <a:pPr lvl="0" rtl="0">
              <a:spcBef>
                <a:spcPts val="0"/>
              </a:spcBef>
              <a:buClr>
                <a:schemeClr val="dk1"/>
              </a:buClr>
              <a:buSzPct val="26190"/>
              <a:buFont typeface="Arial"/>
              <a:buNone/>
            </a:pPr>
            <a:r>
              <a:rPr b="1" lang="en" sz="4200">
                <a:solidFill>
                  <a:schemeClr val="lt1"/>
                </a:solidFill>
                <a:latin typeface="Ubuntu"/>
                <a:ea typeface="Ubuntu"/>
                <a:cs typeface="Ubuntu"/>
                <a:sym typeface="Ubuntu"/>
              </a:rPr>
              <a:t>50 million+ unique visitors</a:t>
            </a:r>
          </a:p>
          <a:p>
            <a:pPr lvl="0" rtl="0">
              <a:lnSpc>
                <a:spcPct val="115000"/>
              </a:lnSpc>
              <a:spcBef>
                <a:spcPts val="0"/>
              </a:spcBef>
              <a:buNone/>
            </a:pPr>
            <a:r>
              <a:rPr b="1" lang="en" sz="4200">
                <a:solidFill>
                  <a:srgbClr val="FFFFFF"/>
                </a:solidFill>
                <a:latin typeface="Ubuntu"/>
                <a:ea typeface="Ubuntu"/>
                <a:cs typeface="Ubuntu"/>
                <a:sym typeface="Ubuntu"/>
              </a:rPr>
              <a:t>200,000+ Likes/followers</a:t>
            </a:r>
          </a:p>
          <a:p>
            <a:pPr lvl="0" rtl="0">
              <a:lnSpc>
                <a:spcPct val="115000"/>
              </a:lnSpc>
              <a:spcBef>
                <a:spcPts val="0"/>
              </a:spcBef>
              <a:buNone/>
            </a:pPr>
            <a:r>
              <a:rPr b="1" lang="en" sz="4200">
                <a:solidFill>
                  <a:srgbClr val="FFFFFF"/>
                </a:solidFill>
                <a:latin typeface="Ubuntu"/>
                <a:ea typeface="Ubuntu"/>
                <a:cs typeface="Ubuntu"/>
                <a:sym typeface="Ubuntu"/>
              </a:rPr>
              <a:t>50,000 client followers</a:t>
            </a:r>
          </a:p>
          <a:p>
            <a:pPr lvl="0" rtl="0">
              <a:lnSpc>
                <a:spcPct val="115000"/>
              </a:lnSpc>
              <a:spcBef>
                <a:spcPts val="0"/>
              </a:spcBef>
              <a:buNone/>
            </a:pPr>
            <a:r>
              <a:rPr b="1" lang="en" sz="4200">
                <a:solidFill>
                  <a:srgbClr val="FFFFFF"/>
                </a:solidFill>
                <a:latin typeface="Ubuntu"/>
                <a:ea typeface="Ubuntu"/>
                <a:cs typeface="Ubuntu"/>
                <a:sym typeface="Ubuntu"/>
              </a:rPr>
              <a:t>1000’s of signups</a:t>
            </a:r>
          </a:p>
          <a:p>
            <a:pPr lvl="0" rtl="0">
              <a:lnSpc>
                <a:spcPct val="115000"/>
              </a:lnSpc>
              <a:spcBef>
                <a:spcPts val="0"/>
              </a:spcBef>
              <a:buClr>
                <a:schemeClr val="dk1"/>
              </a:buClr>
              <a:buSzPct val="26190"/>
              <a:buFont typeface="Arial"/>
              <a:buNone/>
            </a:pPr>
            <a:r>
              <a:t/>
            </a:r>
            <a:endParaRPr b="1" sz="4200">
              <a:solidFill>
                <a:srgbClr val="FFFFFF"/>
              </a:solidFill>
              <a:latin typeface="Ubuntu"/>
              <a:ea typeface="Ubuntu"/>
              <a:cs typeface="Ubuntu"/>
              <a:sym typeface="Ubuntu"/>
            </a:endParaRPr>
          </a:p>
        </p:txBody>
      </p:sp>
      <p:sp>
        <p:nvSpPr>
          <p:cNvPr id="123" name="Shape 123"/>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t> </a:t>
            </a:r>
          </a:p>
        </p:txBody>
      </p:sp>
      <p:pic>
        <p:nvPicPr>
          <p:cNvPr id="124" name="Shape 124"/>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push dir="r"/>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 name="Shape 545"/>
        <p:cNvGrpSpPr/>
        <p:nvPr/>
      </p:nvGrpSpPr>
      <p:grpSpPr>
        <a:xfrm>
          <a:off x="0" y="0"/>
          <a:ext cx="0" cy="0"/>
          <a:chOff x="0" y="0"/>
          <a:chExt cx="0" cy="0"/>
        </a:xfrm>
      </p:grpSpPr>
      <p:sp>
        <p:nvSpPr>
          <p:cNvPr id="546" name="Shape 546"/>
          <p:cNvSpPr txBox="1"/>
          <p:nvPr>
            <p:ph idx="1" type="subTitle"/>
          </p:nvPr>
        </p:nvSpPr>
        <p:spPr>
          <a:xfrm>
            <a:off x="742950" y="625778"/>
            <a:ext cx="7772400" cy="784799"/>
          </a:xfrm>
          <a:prstGeom prst="rect">
            <a:avLst/>
          </a:prstGeom>
        </p:spPr>
        <p:txBody>
          <a:bodyPr anchorCtr="0" anchor="t" bIns="91425" lIns="91425" rIns="91425" tIns="91425">
            <a:noAutofit/>
          </a:bodyPr>
          <a:lstStyle/>
          <a:p>
            <a:pPr indent="0" lvl="0" marL="0" rtl="0" algn="l">
              <a:lnSpc>
                <a:spcPct val="122000"/>
              </a:lnSpc>
              <a:spcBef>
                <a:spcPts val="2300"/>
              </a:spcBef>
              <a:buNone/>
            </a:pPr>
            <a:r>
              <a:rPr b="1" lang="en" sz="3600">
                <a:solidFill>
                  <a:schemeClr val="dk1"/>
                </a:solidFill>
                <a:highlight>
                  <a:srgbClr val="FFFFFF"/>
                </a:highlight>
                <a:latin typeface="Verdana"/>
                <a:ea typeface="Verdana"/>
                <a:cs typeface="Verdana"/>
                <a:sym typeface="Verdana"/>
              </a:rPr>
              <a:t>IRL</a:t>
            </a:r>
          </a:p>
          <a:p>
            <a:pPr indent="0" lvl="0" marL="0" rtl="0" algn="l">
              <a:lnSpc>
                <a:spcPct val="122000"/>
              </a:lnSpc>
              <a:spcBef>
                <a:spcPts val="2300"/>
              </a:spcBef>
              <a:buNone/>
            </a:pPr>
            <a:r>
              <a:rPr b="1" lang="en" sz="3600">
                <a:solidFill>
                  <a:schemeClr val="dk1"/>
                </a:solidFill>
                <a:highlight>
                  <a:srgbClr val="FFFFFF"/>
                </a:highlight>
                <a:latin typeface="Verdana"/>
                <a:ea typeface="Verdana"/>
                <a:cs typeface="Verdana"/>
                <a:sym typeface="Verdana"/>
              </a:rPr>
              <a:t>Social Media</a:t>
            </a:r>
          </a:p>
          <a:p>
            <a:pPr indent="0" lvl="0" marL="0" rtl="0" algn="l">
              <a:lnSpc>
                <a:spcPct val="122000"/>
              </a:lnSpc>
              <a:spcBef>
                <a:spcPts val="2300"/>
              </a:spcBef>
              <a:buNone/>
            </a:pPr>
            <a:r>
              <a:rPr b="1" lang="en" sz="3600">
                <a:solidFill>
                  <a:schemeClr val="dk1"/>
                </a:solidFill>
                <a:highlight>
                  <a:srgbClr val="FFFFFF"/>
                </a:highlight>
                <a:latin typeface="Verdana"/>
                <a:ea typeface="Verdana"/>
                <a:cs typeface="Verdana"/>
                <a:sym typeface="Verdana"/>
              </a:rPr>
              <a:t>Content Marketing :(</a:t>
            </a:r>
          </a:p>
          <a:p>
            <a:pPr indent="0" lvl="0" marL="0" rtl="0" algn="l">
              <a:lnSpc>
                <a:spcPct val="122000"/>
              </a:lnSpc>
              <a:spcBef>
                <a:spcPts val="2300"/>
              </a:spcBef>
              <a:buNone/>
            </a:pPr>
            <a:r>
              <a:rPr b="1" lang="en" sz="3600">
                <a:solidFill>
                  <a:schemeClr val="dk1"/>
                </a:solidFill>
                <a:highlight>
                  <a:srgbClr val="FFFFFF"/>
                </a:highlight>
                <a:latin typeface="Verdana"/>
                <a:ea typeface="Verdana"/>
                <a:cs typeface="Verdana"/>
                <a:sym typeface="Verdana"/>
              </a:rPr>
              <a:t>Email Marketing + Bonuses?</a:t>
            </a:r>
          </a:p>
        </p:txBody>
      </p:sp>
      <p:sp>
        <p:nvSpPr>
          <p:cNvPr id="547" name="Shape 547"/>
          <p:cNvSpPr txBox="1"/>
          <p:nvPr>
            <p:ph type="ctrTitle"/>
          </p:nvPr>
        </p:nvSpPr>
        <p:spPr>
          <a:xfrm>
            <a:off x="114300" y="-421600"/>
            <a:ext cx="9029700" cy="1159799"/>
          </a:xfrm>
          <a:prstGeom prst="rect">
            <a:avLst/>
          </a:prstGeom>
        </p:spPr>
        <p:txBody>
          <a:bodyPr anchorCtr="0" anchor="b" bIns="91425" lIns="91425" rIns="91425" tIns="91425">
            <a:noAutofit/>
          </a:bodyPr>
          <a:lstStyle/>
          <a:p>
            <a:pPr lvl="0" rtl="0">
              <a:spcBef>
                <a:spcPts val="0"/>
              </a:spcBef>
              <a:buNone/>
            </a:pPr>
            <a:r>
              <a:rPr lang="en" sz="3400">
                <a:latin typeface="Ubuntu"/>
                <a:ea typeface="Ubuntu"/>
                <a:cs typeface="Ubuntu"/>
                <a:sym typeface="Ubuntu"/>
              </a:rPr>
              <a:t>My preferred channels of user acquisition:</a:t>
            </a:r>
          </a:p>
        </p:txBody>
      </p:sp>
      <p:sp>
        <p:nvSpPr>
          <p:cNvPr id="548" name="Shape 548"/>
          <p:cNvSpPr txBox="1"/>
          <p:nvPr/>
        </p:nvSpPr>
        <p:spPr>
          <a:xfrm>
            <a:off x="3671625" y="625775"/>
            <a:ext cx="4731300" cy="3325800"/>
          </a:xfrm>
          <a:prstGeom prst="rect">
            <a:avLst/>
          </a:prstGeom>
          <a:noFill/>
          <a:ln>
            <a:noFill/>
          </a:ln>
        </p:spPr>
        <p:txBody>
          <a:bodyPr anchorCtr="0" anchor="t" bIns="91425" lIns="91425" rIns="91425" tIns="91425">
            <a:noAutofit/>
          </a:bodyPr>
          <a:lstStyle/>
          <a:p>
            <a:pPr indent="0" lvl="0" marL="0" rtl="0">
              <a:lnSpc>
                <a:spcPct val="122000"/>
              </a:lnSpc>
              <a:spcBef>
                <a:spcPts val="2300"/>
              </a:spcBef>
              <a:buNone/>
            </a:pPr>
            <a:r>
              <a:t/>
            </a:r>
            <a:endParaRPr b="1" sz="1600">
              <a:solidFill>
                <a:schemeClr val="dk1"/>
              </a:solidFill>
              <a:highlight>
                <a:srgbClr val="FFFFFF"/>
              </a:highlight>
              <a:latin typeface="Verdana"/>
              <a:ea typeface="Verdana"/>
              <a:cs typeface="Verdana"/>
              <a:sym typeface="Verdana"/>
            </a:endParaRP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p:txBody>
      </p:sp>
      <p:sp>
        <p:nvSpPr>
          <p:cNvPr id="549" name="Shape 549"/>
          <p:cNvSpPr txBox="1"/>
          <p:nvPr/>
        </p:nvSpPr>
        <p:spPr>
          <a:xfrm>
            <a:off x="6698725" y="532075"/>
            <a:ext cx="2370299" cy="3325800"/>
          </a:xfrm>
          <a:prstGeom prst="rect">
            <a:avLst/>
          </a:prstGeom>
          <a:noFill/>
          <a:ln>
            <a:noFill/>
          </a:ln>
        </p:spPr>
        <p:txBody>
          <a:bodyPr anchorCtr="0" anchor="t" bIns="91425" lIns="91425" rIns="91425" tIns="91425">
            <a:noAutofit/>
          </a:bodyPr>
          <a:lstStyle/>
          <a:p>
            <a:pPr indent="0" lvl="0" marL="0" rtl="0">
              <a:lnSpc>
                <a:spcPct val="122000"/>
              </a:lnSpc>
              <a:spcBef>
                <a:spcPts val="2300"/>
              </a:spcBef>
              <a:buNone/>
            </a:pPr>
            <a:r>
              <a:t/>
            </a:r>
            <a:endParaRPr b="1" sz="900">
              <a:solidFill>
                <a:schemeClr val="dk1"/>
              </a:solidFill>
              <a:highlight>
                <a:srgbClr val="FFFFFF"/>
              </a:highlight>
              <a:latin typeface="Verdana"/>
              <a:ea typeface="Verdana"/>
              <a:cs typeface="Verdana"/>
              <a:sym typeface="Verdana"/>
            </a:endParaRP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a:p>
            <a:pPr indent="0" lvl="0" marL="0" rtl="0">
              <a:lnSpc>
                <a:spcPct val="122000"/>
              </a:lnSpc>
              <a:spcBef>
                <a:spcPts val="2300"/>
              </a:spcBef>
              <a:buNone/>
            </a:pPr>
            <a:r>
              <a:t/>
            </a:r>
            <a:endParaRPr b="1" sz="1600">
              <a:solidFill>
                <a:schemeClr val="dk1"/>
              </a:solidFill>
              <a:highlight>
                <a:srgbClr val="FFFFFF"/>
              </a:highlight>
              <a:latin typeface="Verdana"/>
              <a:ea typeface="Verdana"/>
              <a:cs typeface="Verdana"/>
              <a:sym typeface="Verdana"/>
            </a:endParaRPr>
          </a:p>
          <a:p>
            <a:pPr lvl="0" rtl="0">
              <a:spcBef>
                <a:spcPts val="0"/>
              </a:spcBef>
              <a:buNone/>
            </a:pPr>
            <a:r>
              <a:t/>
            </a:r>
            <a:endParaRPr sz="1600">
              <a:solidFill>
                <a:schemeClr val="dk1"/>
              </a:solidFill>
            </a:endParaRPr>
          </a:p>
          <a:p>
            <a:pPr lvl="0" rtl="0">
              <a:spcBef>
                <a:spcPts val="0"/>
              </a:spcBef>
              <a:buNone/>
            </a:pPr>
            <a:r>
              <a:t/>
            </a:r>
            <a:endParaRPr sz="1600"/>
          </a:p>
          <a:p>
            <a:pPr lvl="0" rtl="0">
              <a:spcBef>
                <a:spcPts val="0"/>
              </a:spcBef>
              <a:buNone/>
            </a:pPr>
            <a:r>
              <a:t/>
            </a:r>
            <a:endParaRPr sz="1600"/>
          </a:p>
          <a:p>
            <a:pPr lvl="0" rtl="0">
              <a:spcBef>
                <a:spcPts val="0"/>
              </a:spcBef>
              <a:buNone/>
            </a:pPr>
            <a:r>
              <a:t/>
            </a:r>
            <a:endParaRPr sz="160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3" name="Shape 553"/>
        <p:cNvGrpSpPr/>
        <p:nvPr/>
      </p:nvGrpSpPr>
      <p:grpSpPr>
        <a:xfrm>
          <a:off x="0" y="0"/>
          <a:ext cx="0" cy="0"/>
          <a:chOff x="0" y="0"/>
          <a:chExt cx="0" cy="0"/>
        </a:xfrm>
      </p:grpSpPr>
      <p:sp>
        <p:nvSpPr>
          <p:cNvPr id="554" name="Shape 554"/>
          <p:cNvSpPr txBox="1"/>
          <p:nvPr>
            <p:ph idx="1" type="subTitle"/>
          </p:nvPr>
        </p:nvSpPr>
        <p:spPr>
          <a:xfrm>
            <a:off x="742950" y="-159021"/>
            <a:ext cx="7772400" cy="784799"/>
          </a:xfrm>
          <a:prstGeom prst="rect">
            <a:avLst/>
          </a:prstGeom>
        </p:spPr>
        <p:txBody>
          <a:bodyPr anchorCtr="0" anchor="t" bIns="91425" lIns="91425" rIns="91425" tIns="91425">
            <a:noAutofit/>
          </a:bodyPr>
          <a:lstStyle/>
          <a:p>
            <a:pPr indent="0" lvl="0" marL="0" rtl="0" algn="l">
              <a:lnSpc>
                <a:spcPct val="122000"/>
              </a:lnSpc>
              <a:spcBef>
                <a:spcPts val="2300"/>
              </a:spcBef>
              <a:buNone/>
            </a:pPr>
            <a:r>
              <a:rPr b="1" lang="en" sz="3600">
                <a:solidFill>
                  <a:schemeClr val="dk1"/>
                </a:solidFill>
                <a:highlight>
                  <a:srgbClr val="FFFFFF"/>
                </a:highlight>
                <a:latin typeface="Verdana"/>
                <a:ea typeface="Verdana"/>
                <a:cs typeface="Verdana"/>
                <a:sym typeface="Verdana"/>
              </a:rPr>
              <a:t>This is your site if you have no pre-launch game:</a:t>
            </a:r>
          </a:p>
        </p:txBody>
      </p:sp>
      <p:sp>
        <p:nvSpPr>
          <p:cNvPr id="555" name="Shape 555"/>
          <p:cNvSpPr txBox="1"/>
          <p:nvPr>
            <p:ph type="ctrTitle"/>
          </p:nvPr>
        </p:nvSpPr>
        <p:spPr>
          <a:xfrm>
            <a:off x="114300" y="-1106750"/>
            <a:ext cx="9029700" cy="1159799"/>
          </a:xfrm>
          <a:prstGeom prst="rect">
            <a:avLst/>
          </a:prstGeom>
        </p:spPr>
        <p:txBody>
          <a:bodyPr anchorCtr="0" anchor="b" bIns="91425" lIns="91425" rIns="91425" tIns="91425">
            <a:noAutofit/>
          </a:bodyPr>
          <a:lstStyle/>
          <a:p>
            <a:pPr lvl="0" rtl="0">
              <a:spcBef>
                <a:spcPts val="0"/>
              </a:spcBef>
              <a:buNone/>
            </a:pPr>
            <a:r>
              <a:rPr lang="en" sz="3400">
                <a:latin typeface="Ubuntu"/>
                <a:ea typeface="Ubuntu"/>
                <a:cs typeface="Ubuntu"/>
                <a:sym typeface="Ubuntu"/>
              </a:rPr>
              <a:t> </a:t>
            </a:r>
          </a:p>
        </p:txBody>
      </p:sp>
      <p:sp>
        <p:nvSpPr>
          <p:cNvPr id="556" name="Shape 556"/>
          <p:cNvSpPr txBox="1"/>
          <p:nvPr/>
        </p:nvSpPr>
        <p:spPr>
          <a:xfrm>
            <a:off x="3671625" y="625775"/>
            <a:ext cx="4731300" cy="3325800"/>
          </a:xfrm>
          <a:prstGeom prst="rect">
            <a:avLst/>
          </a:prstGeom>
          <a:noFill/>
          <a:ln>
            <a:noFill/>
          </a:ln>
        </p:spPr>
        <p:txBody>
          <a:bodyPr anchorCtr="0" anchor="t" bIns="91425" lIns="91425" rIns="91425" tIns="91425">
            <a:noAutofit/>
          </a:bodyPr>
          <a:lstStyle/>
          <a:p>
            <a:pPr indent="0" lvl="0" marL="0" rtl="0">
              <a:lnSpc>
                <a:spcPct val="122000"/>
              </a:lnSpc>
              <a:spcBef>
                <a:spcPts val="2300"/>
              </a:spcBef>
              <a:buNone/>
            </a:pPr>
            <a:r>
              <a:t/>
            </a:r>
            <a:endParaRPr b="1" sz="1600">
              <a:solidFill>
                <a:schemeClr val="dk1"/>
              </a:solidFill>
              <a:highlight>
                <a:srgbClr val="FFFFFF"/>
              </a:highlight>
              <a:latin typeface="Verdana"/>
              <a:ea typeface="Verdana"/>
              <a:cs typeface="Verdana"/>
              <a:sym typeface="Verdana"/>
            </a:endParaRP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p:txBody>
      </p:sp>
      <p:sp>
        <p:nvSpPr>
          <p:cNvPr id="557" name="Shape 557"/>
          <p:cNvSpPr txBox="1"/>
          <p:nvPr/>
        </p:nvSpPr>
        <p:spPr>
          <a:xfrm>
            <a:off x="6698725" y="532075"/>
            <a:ext cx="2370299" cy="3325800"/>
          </a:xfrm>
          <a:prstGeom prst="rect">
            <a:avLst/>
          </a:prstGeom>
          <a:noFill/>
          <a:ln>
            <a:noFill/>
          </a:ln>
        </p:spPr>
        <p:txBody>
          <a:bodyPr anchorCtr="0" anchor="t" bIns="91425" lIns="91425" rIns="91425" tIns="91425">
            <a:noAutofit/>
          </a:bodyPr>
          <a:lstStyle/>
          <a:p>
            <a:pPr indent="0" lvl="0" marL="0" rtl="0">
              <a:lnSpc>
                <a:spcPct val="122000"/>
              </a:lnSpc>
              <a:spcBef>
                <a:spcPts val="2300"/>
              </a:spcBef>
              <a:buNone/>
            </a:pPr>
            <a:r>
              <a:t/>
            </a:r>
            <a:endParaRPr b="1" sz="900">
              <a:solidFill>
                <a:schemeClr val="dk1"/>
              </a:solidFill>
              <a:highlight>
                <a:srgbClr val="FFFFFF"/>
              </a:highlight>
              <a:latin typeface="Verdana"/>
              <a:ea typeface="Verdana"/>
              <a:cs typeface="Verdana"/>
              <a:sym typeface="Verdana"/>
            </a:endParaRP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a:p>
            <a:pPr indent="0" lvl="0" marL="0" rtl="0">
              <a:lnSpc>
                <a:spcPct val="122000"/>
              </a:lnSpc>
              <a:spcBef>
                <a:spcPts val="2300"/>
              </a:spcBef>
              <a:buNone/>
            </a:pPr>
            <a:r>
              <a:t/>
            </a:r>
            <a:endParaRPr b="1" sz="1600">
              <a:solidFill>
                <a:schemeClr val="dk1"/>
              </a:solidFill>
              <a:highlight>
                <a:srgbClr val="FFFFFF"/>
              </a:highlight>
              <a:latin typeface="Verdana"/>
              <a:ea typeface="Verdana"/>
              <a:cs typeface="Verdana"/>
              <a:sym typeface="Verdana"/>
            </a:endParaRPr>
          </a:p>
          <a:p>
            <a:pPr lvl="0" rtl="0">
              <a:spcBef>
                <a:spcPts val="0"/>
              </a:spcBef>
              <a:buNone/>
            </a:pPr>
            <a:r>
              <a:t/>
            </a:r>
            <a:endParaRPr sz="1600">
              <a:solidFill>
                <a:schemeClr val="dk1"/>
              </a:solidFill>
            </a:endParaRPr>
          </a:p>
          <a:p>
            <a:pPr lvl="0" rtl="0">
              <a:spcBef>
                <a:spcPts val="0"/>
              </a:spcBef>
              <a:buNone/>
            </a:pPr>
            <a:r>
              <a:t/>
            </a:r>
            <a:endParaRPr sz="1600"/>
          </a:p>
          <a:p>
            <a:pPr lvl="0" rtl="0">
              <a:spcBef>
                <a:spcPts val="0"/>
              </a:spcBef>
              <a:buNone/>
            </a:pPr>
            <a:r>
              <a:t/>
            </a:r>
            <a:endParaRPr sz="1600"/>
          </a:p>
          <a:p>
            <a:pPr lvl="0" rtl="0">
              <a:spcBef>
                <a:spcPts val="0"/>
              </a:spcBef>
              <a:buNone/>
            </a:pPr>
            <a:r>
              <a:t/>
            </a:r>
            <a:endParaRPr sz="1600"/>
          </a:p>
        </p:txBody>
      </p:sp>
      <p:pic>
        <p:nvPicPr>
          <p:cNvPr id="558" name="Shape 558"/>
          <p:cNvPicPr preferRelativeResize="0"/>
          <p:nvPr/>
        </p:nvPicPr>
        <p:blipFill>
          <a:blip r:embed="rId3">
            <a:alphaModFix/>
          </a:blip>
          <a:stretch>
            <a:fillRect/>
          </a:stretch>
        </p:blipFill>
        <p:spPr>
          <a:xfrm>
            <a:off x="2490200" y="1563325"/>
            <a:ext cx="4208525" cy="3030125"/>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title"/>
          </p:nvPr>
        </p:nvSpPr>
        <p:spPr>
          <a:xfrm>
            <a:off x="457200" y="205975"/>
            <a:ext cx="85557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“Boring” startups can growth hack too</a:t>
            </a:r>
          </a:p>
        </p:txBody>
      </p:sp>
      <p:sp>
        <p:nvSpPr>
          <p:cNvPr id="564" name="Shape 56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 </a:t>
            </a:r>
          </a:p>
        </p:txBody>
      </p:sp>
      <p:pic>
        <p:nvPicPr>
          <p:cNvPr id="565" name="Shape 565"/>
          <p:cNvPicPr preferRelativeResize="0"/>
          <p:nvPr/>
        </p:nvPicPr>
        <p:blipFill>
          <a:blip r:embed="rId3">
            <a:alphaModFix/>
          </a:blip>
          <a:stretch>
            <a:fillRect/>
          </a:stretch>
        </p:blipFill>
        <p:spPr>
          <a:xfrm>
            <a:off x="1457950" y="1138823"/>
            <a:ext cx="5353200" cy="3787025"/>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 name="Shape 569"/>
        <p:cNvGrpSpPr/>
        <p:nvPr/>
      </p:nvGrpSpPr>
      <p:grpSpPr>
        <a:xfrm>
          <a:off x="0" y="0"/>
          <a:ext cx="0" cy="0"/>
          <a:chOff x="0" y="0"/>
          <a:chExt cx="0" cy="0"/>
        </a:xfrm>
      </p:grpSpPr>
      <p:sp>
        <p:nvSpPr>
          <p:cNvPr id="570" name="Shape 570"/>
          <p:cNvSpPr txBox="1"/>
          <p:nvPr>
            <p:ph idx="1" type="subTitle"/>
          </p:nvPr>
        </p:nvSpPr>
        <p:spPr>
          <a:xfrm>
            <a:off x="742950" y="-159025"/>
            <a:ext cx="8232300" cy="784799"/>
          </a:xfrm>
          <a:prstGeom prst="rect">
            <a:avLst/>
          </a:prstGeom>
        </p:spPr>
        <p:txBody>
          <a:bodyPr anchorCtr="0" anchor="t" bIns="91425" lIns="91425" rIns="91425" tIns="91425">
            <a:noAutofit/>
          </a:bodyPr>
          <a:lstStyle/>
          <a:p>
            <a:pPr indent="0" lvl="0" marL="0" rtl="0" algn="l">
              <a:lnSpc>
                <a:spcPct val="122000"/>
              </a:lnSpc>
              <a:spcBef>
                <a:spcPts val="2300"/>
              </a:spcBef>
              <a:buNone/>
            </a:pPr>
            <a:r>
              <a:rPr b="1" lang="en" sz="3600">
                <a:solidFill>
                  <a:schemeClr val="dk1"/>
                </a:solidFill>
                <a:highlight>
                  <a:srgbClr val="FFFFFF"/>
                </a:highlight>
                <a:latin typeface="Verdana"/>
                <a:ea typeface="Verdana"/>
                <a:cs typeface="Verdana"/>
                <a:sym typeface="Verdana"/>
              </a:rPr>
              <a:t>Mint.com (Acquired in 2 years)</a:t>
            </a:r>
          </a:p>
        </p:txBody>
      </p:sp>
      <p:sp>
        <p:nvSpPr>
          <p:cNvPr id="571" name="Shape 571"/>
          <p:cNvSpPr txBox="1"/>
          <p:nvPr>
            <p:ph type="ctrTitle"/>
          </p:nvPr>
        </p:nvSpPr>
        <p:spPr>
          <a:xfrm>
            <a:off x="114300" y="-1106750"/>
            <a:ext cx="9029700" cy="1159799"/>
          </a:xfrm>
          <a:prstGeom prst="rect">
            <a:avLst/>
          </a:prstGeom>
        </p:spPr>
        <p:txBody>
          <a:bodyPr anchorCtr="0" anchor="b" bIns="91425" lIns="91425" rIns="91425" tIns="91425">
            <a:noAutofit/>
          </a:bodyPr>
          <a:lstStyle/>
          <a:p>
            <a:pPr lvl="0" rtl="0">
              <a:spcBef>
                <a:spcPts val="0"/>
              </a:spcBef>
              <a:buNone/>
            </a:pPr>
            <a:r>
              <a:rPr lang="en" sz="3400">
                <a:latin typeface="Ubuntu"/>
                <a:ea typeface="Ubuntu"/>
                <a:cs typeface="Ubuntu"/>
                <a:sym typeface="Ubuntu"/>
              </a:rPr>
              <a:t> </a:t>
            </a:r>
          </a:p>
        </p:txBody>
      </p:sp>
      <p:sp>
        <p:nvSpPr>
          <p:cNvPr id="572" name="Shape 572"/>
          <p:cNvSpPr txBox="1"/>
          <p:nvPr/>
        </p:nvSpPr>
        <p:spPr>
          <a:xfrm>
            <a:off x="3671625" y="625775"/>
            <a:ext cx="4731300" cy="3325800"/>
          </a:xfrm>
          <a:prstGeom prst="rect">
            <a:avLst/>
          </a:prstGeom>
          <a:noFill/>
          <a:ln>
            <a:noFill/>
          </a:ln>
        </p:spPr>
        <p:txBody>
          <a:bodyPr anchorCtr="0" anchor="t" bIns="91425" lIns="91425" rIns="91425" tIns="91425">
            <a:noAutofit/>
          </a:bodyPr>
          <a:lstStyle/>
          <a:p>
            <a:pPr indent="0" lvl="0" marL="0" rtl="0">
              <a:lnSpc>
                <a:spcPct val="122000"/>
              </a:lnSpc>
              <a:spcBef>
                <a:spcPts val="2300"/>
              </a:spcBef>
              <a:buNone/>
            </a:pPr>
            <a:r>
              <a:t/>
            </a:r>
            <a:endParaRPr b="1" sz="1600">
              <a:solidFill>
                <a:schemeClr val="dk1"/>
              </a:solidFill>
              <a:highlight>
                <a:srgbClr val="FFFFFF"/>
              </a:highlight>
              <a:latin typeface="Verdana"/>
              <a:ea typeface="Verdana"/>
              <a:cs typeface="Verdana"/>
              <a:sym typeface="Verdana"/>
            </a:endParaRP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p:txBody>
      </p:sp>
      <p:sp>
        <p:nvSpPr>
          <p:cNvPr id="573" name="Shape 573"/>
          <p:cNvSpPr txBox="1"/>
          <p:nvPr/>
        </p:nvSpPr>
        <p:spPr>
          <a:xfrm>
            <a:off x="6698725" y="532075"/>
            <a:ext cx="2370299" cy="3325800"/>
          </a:xfrm>
          <a:prstGeom prst="rect">
            <a:avLst/>
          </a:prstGeom>
          <a:noFill/>
          <a:ln>
            <a:noFill/>
          </a:ln>
        </p:spPr>
        <p:txBody>
          <a:bodyPr anchorCtr="0" anchor="t" bIns="91425" lIns="91425" rIns="91425" tIns="91425">
            <a:noAutofit/>
          </a:bodyPr>
          <a:lstStyle/>
          <a:p>
            <a:pPr indent="0" lvl="0" marL="0" rtl="0">
              <a:lnSpc>
                <a:spcPct val="122000"/>
              </a:lnSpc>
              <a:spcBef>
                <a:spcPts val="2300"/>
              </a:spcBef>
              <a:buNone/>
            </a:pPr>
            <a:r>
              <a:t/>
            </a:r>
            <a:endParaRPr b="1" sz="900">
              <a:solidFill>
                <a:schemeClr val="dk1"/>
              </a:solidFill>
              <a:highlight>
                <a:srgbClr val="FFFFFF"/>
              </a:highlight>
              <a:latin typeface="Verdana"/>
              <a:ea typeface="Verdana"/>
              <a:cs typeface="Verdana"/>
              <a:sym typeface="Verdana"/>
            </a:endParaRPr>
          </a:p>
          <a:p>
            <a:pPr indent="0" lvl="0" marL="0" rtl="0">
              <a:lnSpc>
                <a:spcPct val="122000"/>
              </a:lnSpc>
              <a:spcBef>
                <a:spcPts val="2300"/>
              </a:spcBef>
              <a:buNone/>
            </a:pPr>
            <a:r>
              <a:rPr b="1" lang="en" sz="1600">
                <a:solidFill>
                  <a:schemeClr val="dk1"/>
                </a:solidFill>
                <a:highlight>
                  <a:srgbClr val="FFFFFF"/>
                </a:highlight>
                <a:latin typeface="Verdana"/>
                <a:ea typeface="Verdana"/>
                <a:cs typeface="Verdana"/>
                <a:sym typeface="Verdana"/>
              </a:rPr>
              <a:t> </a:t>
            </a:r>
          </a:p>
          <a:p>
            <a:pPr indent="0" lvl="0" marL="0" rtl="0">
              <a:lnSpc>
                <a:spcPct val="122000"/>
              </a:lnSpc>
              <a:spcBef>
                <a:spcPts val="2300"/>
              </a:spcBef>
              <a:buNone/>
            </a:pPr>
            <a:r>
              <a:t/>
            </a:r>
            <a:endParaRPr b="1" sz="1600">
              <a:solidFill>
                <a:schemeClr val="dk1"/>
              </a:solidFill>
              <a:highlight>
                <a:srgbClr val="FFFFFF"/>
              </a:highlight>
              <a:latin typeface="Verdana"/>
              <a:ea typeface="Verdana"/>
              <a:cs typeface="Verdana"/>
              <a:sym typeface="Verdana"/>
            </a:endParaRPr>
          </a:p>
          <a:p>
            <a:pPr lvl="0" rtl="0">
              <a:spcBef>
                <a:spcPts val="0"/>
              </a:spcBef>
              <a:buNone/>
            </a:pPr>
            <a:r>
              <a:t/>
            </a:r>
            <a:endParaRPr sz="1600">
              <a:solidFill>
                <a:schemeClr val="dk1"/>
              </a:solidFill>
            </a:endParaRPr>
          </a:p>
          <a:p>
            <a:pPr lvl="0" rtl="0">
              <a:spcBef>
                <a:spcPts val="0"/>
              </a:spcBef>
              <a:buNone/>
            </a:pPr>
            <a:r>
              <a:t/>
            </a:r>
            <a:endParaRPr sz="1600"/>
          </a:p>
          <a:p>
            <a:pPr lvl="0" rtl="0">
              <a:spcBef>
                <a:spcPts val="0"/>
              </a:spcBef>
              <a:buNone/>
            </a:pPr>
            <a:r>
              <a:t/>
            </a:r>
            <a:endParaRPr sz="1600"/>
          </a:p>
          <a:p>
            <a:pPr lvl="0" rtl="0">
              <a:spcBef>
                <a:spcPts val="0"/>
              </a:spcBef>
              <a:buNone/>
            </a:pPr>
            <a:r>
              <a:t/>
            </a:r>
            <a:endParaRPr sz="1600"/>
          </a:p>
        </p:txBody>
      </p:sp>
      <p:sp>
        <p:nvSpPr>
          <p:cNvPr id="574" name="Shape 574"/>
          <p:cNvSpPr txBox="1"/>
          <p:nvPr/>
        </p:nvSpPr>
        <p:spPr>
          <a:xfrm>
            <a:off x="580875" y="1049300"/>
            <a:ext cx="8232300" cy="4000500"/>
          </a:xfrm>
          <a:prstGeom prst="rect">
            <a:avLst/>
          </a:prstGeom>
          <a:noFill/>
          <a:ln>
            <a:noFill/>
          </a:ln>
        </p:spPr>
        <p:txBody>
          <a:bodyPr anchorCtr="0" anchor="t" bIns="91425" lIns="91425" rIns="91425" tIns="91425">
            <a:noAutofit/>
          </a:bodyPr>
          <a:lstStyle/>
          <a:p>
            <a:pPr indent="-342900" lvl="0" marL="457200" rtl="0">
              <a:spcBef>
                <a:spcPts val="0"/>
              </a:spcBef>
              <a:buClr>
                <a:srgbClr val="FFFFFF"/>
              </a:buClr>
              <a:buSzPct val="100000"/>
              <a:buFont typeface="Ubuntu"/>
              <a:buAutoNum type="arabicPeriod"/>
            </a:pPr>
            <a:r>
              <a:rPr lang="en" sz="1800">
                <a:solidFill>
                  <a:srgbClr val="FFFFFF"/>
                </a:solidFill>
                <a:latin typeface="Ubuntu"/>
                <a:ea typeface="Ubuntu"/>
                <a:cs typeface="Ubuntu"/>
                <a:sym typeface="Ubuntu"/>
              </a:rPr>
              <a:t>9 month pre-launch strategy</a:t>
            </a:r>
          </a:p>
          <a:p>
            <a:pPr indent="-342900" lvl="0" marL="457200" rtl="0">
              <a:spcBef>
                <a:spcPts val="0"/>
              </a:spcBef>
              <a:buClr>
                <a:srgbClr val="FFFFFF"/>
              </a:buClr>
              <a:buSzPct val="100000"/>
              <a:buFont typeface="Ubuntu"/>
              <a:buAutoNum type="arabicPeriod"/>
            </a:pPr>
            <a:r>
              <a:rPr lang="en" sz="1800">
                <a:solidFill>
                  <a:srgbClr val="FFFFFF"/>
                </a:solidFill>
                <a:latin typeface="Ubuntu"/>
                <a:ea typeface="Ubuntu"/>
                <a:cs typeface="Ubuntu"/>
                <a:sym typeface="Ubuntu"/>
              </a:rPr>
              <a:t>Lots of written content and infographics to be shared on Reddit, Digg, Facebook etc</a:t>
            </a:r>
          </a:p>
          <a:p>
            <a:pPr indent="-342900" lvl="0" marL="457200" rtl="0">
              <a:spcBef>
                <a:spcPts val="0"/>
              </a:spcBef>
              <a:buClr>
                <a:srgbClr val="FFFFFF"/>
              </a:buClr>
              <a:buSzPct val="100000"/>
              <a:buFont typeface="Ubuntu"/>
              <a:buAutoNum type="arabicPeriod"/>
            </a:pPr>
            <a:r>
              <a:rPr lang="en" sz="1800">
                <a:solidFill>
                  <a:srgbClr val="FFFFFF"/>
                </a:solidFill>
                <a:latin typeface="Ubuntu"/>
                <a:ea typeface="Ubuntu"/>
                <a:cs typeface="Ubuntu"/>
                <a:sym typeface="Ubuntu"/>
              </a:rPr>
              <a:t>Q &amp; A’s with Finance bloggers (or Technology journalists with a big reach)</a:t>
            </a:r>
          </a:p>
          <a:p>
            <a:pPr indent="-342900" lvl="0" marL="457200" rtl="0">
              <a:spcBef>
                <a:spcPts val="0"/>
              </a:spcBef>
              <a:buClr>
                <a:srgbClr val="FFFFFF"/>
              </a:buClr>
              <a:buSzPct val="100000"/>
              <a:buFont typeface="Ubuntu"/>
              <a:buAutoNum type="arabicPeriod"/>
            </a:pPr>
            <a:r>
              <a:rPr lang="en" sz="1800">
                <a:solidFill>
                  <a:srgbClr val="FFFFFF"/>
                </a:solidFill>
                <a:latin typeface="Ubuntu"/>
                <a:ea typeface="Ubuntu"/>
                <a:cs typeface="Ubuntu"/>
                <a:sym typeface="Ubuntu"/>
              </a:rPr>
              <a:t>Email box at the end of </a:t>
            </a:r>
            <a:r>
              <a:rPr lang="en" sz="1800" u="sng">
                <a:solidFill>
                  <a:srgbClr val="FFFFFF"/>
                </a:solidFill>
                <a:latin typeface="Ubuntu"/>
                <a:ea typeface="Ubuntu"/>
                <a:cs typeface="Ubuntu"/>
                <a:sym typeface="Ubuntu"/>
              </a:rPr>
              <a:t>every single blogpost - Acquired 20k-30k emails</a:t>
            </a:r>
          </a:p>
          <a:p>
            <a:pPr indent="-342900" lvl="0" marL="457200" rtl="0">
              <a:spcBef>
                <a:spcPts val="0"/>
              </a:spcBef>
              <a:buClr>
                <a:srgbClr val="FFFFFF"/>
              </a:buClr>
              <a:buSzPct val="100000"/>
              <a:buFont typeface="Ubuntu"/>
              <a:buAutoNum type="arabicPeriod"/>
            </a:pPr>
            <a:r>
              <a:rPr lang="en" sz="1800">
                <a:solidFill>
                  <a:srgbClr val="FFFFFF"/>
                </a:solidFill>
                <a:latin typeface="Ubuntu"/>
                <a:ea typeface="Ubuntu"/>
                <a:cs typeface="Ubuntu"/>
                <a:sym typeface="Ubuntu"/>
              </a:rPr>
              <a:t>To get mint first, bloggers put the “I want mint” badge on their blog</a:t>
            </a:r>
          </a:p>
          <a:p>
            <a:pPr indent="-342900" lvl="0" marL="457200" rtl="0">
              <a:spcBef>
                <a:spcPts val="0"/>
              </a:spcBef>
              <a:buClr>
                <a:srgbClr val="FFFFFF"/>
              </a:buClr>
              <a:buSzPct val="100000"/>
              <a:buFont typeface="Ubuntu"/>
              <a:buAutoNum type="arabicPeriod"/>
            </a:pPr>
            <a:r>
              <a:rPr lang="en" sz="1800">
                <a:solidFill>
                  <a:srgbClr val="FFFFFF"/>
                </a:solidFill>
                <a:latin typeface="Ubuntu"/>
                <a:ea typeface="Ubuntu"/>
                <a:cs typeface="Ubuntu"/>
                <a:sym typeface="Ubuntu"/>
              </a:rPr>
              <a:t>Founder spent one week out of every two months on a press tour (disclaimer: They hired a PR agency to help with this, but you can do press without) - PR sometimes added 20,000 signups a day post-launch</a:t>
            </a:r>
          </a:p>
          <a:p>
            <a:pPr indent="-342900" lvl="0" marL="457200" rtl="0">
              <a:spcBef>
                <a:spcPts val="0"/>
              </a:spcBef>
              <a:buClr>
                <a:srgbClr val="FFFFFF"/>
              </a:buClr>
              <a:buSzPct val="100000"/>
              <a:buFont typeface="Ubuntu"/>
              <a:buAutoNum type="arabicPeriod"/>
            </a:pPr>
            <a:r>
              <a:rPr lang="en" sz="1800">
                <a:solidFill>
                  <a:srgbClr val="FFFFFF"/>
                </a:solidFill>
                <a:latin typeface="Ubuntu"/>
                <a:ea typeface="Ubuntu"/>
                <a:cs typeface="Ubuntu"/>
                <a:sym typeface="Ubuntu"/>
              </a:rPr>
              <a:t>“Mint answers” section answered questions about finance (by experts)</a:t>
            </a:r>
          </a:p>
          <a:p>
            <a:pPr indent="-342900" lvl="0" marL="457200" rtl="0">
              <a:spcBef>
                <a:spcPts val="0"/>
              </a:spcBef>
              <a:buClr>
                <a:srgbClr val="FFFFFF"/>
              </a:buClr>
              <a:buSzPct val="100000"/>
              <a:buFont typeface="Ubuntu"/>
              <a:buAutoNum type="arabicPeriod"/>
            </a:pPr>
            <a:r>
              <a:rPr lang="en" sz="1800">
                <a:solidFill>
                  <a:srgbClr val="FFFFFF"/>
                </a:solidFill>
                <a:latin typeface="Ubuntu"/>
                <a:ea typeface="Ubuntu"/>
                <a:cs typeface="Ubuntu"/>
                <a:sym typeface="Ubuntu"/>
              </a:rPr>
              <a:t>SEO “</a:t>
            </a:r>
            <a:r>
              <a:rPr i="1" lang="en" sz="1800">
                <a:solidFill>
                  <a:srgbClr val="FFFFFF"/>
                </a:solidFill>
              </a:rPr>
              <a:t>For every popular finance query on Google, we had a page and content for it, and iterated landing pages to optimize conversion.””</a:t>
            </a:r>
          </a:p>
          <a:p>
            <a:pPr indent="-342900" lvl="0" marL="457200">
              <a:spcBef>
                <a:spcPts val="0"/>
              </a:spcBef>
              <a:buClr>
                <a:srgbClr val="FFFFFF"/>
              </a:buClr>
              <a:buSzPct val="100000"/>
              <a:buFont typeface="Ubuntu"/>
              <a:buAutoNum type="arabicPeriod"/>
            </a:pPr>
            <a:r>
              <a:rPr lang="en" sz="1800">
                <a:solidFill>
                  <a:srgbClr val="FFFFFF"/>
                </a:solidFill>
                <a:latin typeface="Ubuntu"/>
                <a:ea typeface="Ubuntu"/>
                <a:cs typeface="Ubuntu"/>
                <a:sym typeface="Ubuntu"/>
              </a:rPr>
              <a:t>Cost of user acquisition was under $1</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ph idx="1" type="subTitle"/>
          </p:nvPr>
        </p:nvSpPr>
        <p:spPr>
          <a:xfrm>
            <a:off x="742950" y="1159803"/>
            <a:ext cx="7772400" cy="784799"/>
          </a:xfrm>
          <a:prstGeom prst="rect">
            <a:avLst/>
          </a:prstGeom>
        </p:spPr>
        <p:txBody>
          <a:bodyPr anchorCtr="0" anchor="t" bIns="91425" lIns="91425" rIns="91425" tIns="91425">
            <a:noAutofit/>
          </a:bodyPr>
          <a:lstStyle/>
          <a:p>
            <a:pPr lvl="0" rtl="0">
              <a:spcBef>
                <a:spcPts val="0"/>
              </a:spcBef>
              <a:buNone/>
            </a:pPr>
            <a:r>
              <a:rPr b="1" lang="en">
                <a:solidFill>
                  <a:srgbClr val="FFFFFF"/>
                </a:solidFill>
                <a:latin typeface="Ubuntu"/>
                <a:ea typeface="Ubuntu"/>
                <a:cs typeface="Ubuntu"/>
                <a:sym typeface="Ubuntu"/>
              </a:rPr>
              <a:t> </a:t>
            </a:r>
          </a:p>
        </p:txBody>
      </p:sp>
      <p:sp>
        <p:nvSpPr>
          <p:cNvPr id="580" name="Shape 580"/>
          <p:cNvSpPr txBox="1"/>
          <p:nvPr>
            <p:ph type="ctrTitle"/>
          </p:nvPr>
        </p:nvSpPr>
        <p:spPr>
          <a:xfrm>
            <a:off x="114300" y="0"/>
            <a:ext cx="9029700" cy="841800"/>
          </a:xfrm>
          <a:prstGeom prst="rect">
            <a:avLst/>
          </a:prstGeom>
        </p:spPr>
        <p:txBody>
          <a:bodyPr anchorCtr="0" anchor="b" bIns="91425" lIns="91425" rIns="91425" tIns="91425">
            <a:noAutofit/>
          </a:bodyPr>
          <a:lstStyle/>
          <a:p>
            <a:pPr lvl="0" rtl="0">
              <a:spcBef>
                <a:spcPts val="0"/>
              </a:spcBef>
              <a:buNone/>
            </a:pPr>
            <a:r>
              <a:rPr lang="en" sz="3600">
                <a:latin typeface="Ubuntu"/>
                <a:ea typeface="Ubuntu"/>
                <a:cs typeface="Ubuntu"/>
                <a:sym typeface="Ubuntu"/>
              </a:rPr>
              <a:t>Get your skates on &amp; hustle</a:t>
            </a:r>
          </a:p>
        </p:txBody>
      </p:sp>
      <p:pic>
        <p:nvPicPr>
          <p:cNvPr id="581" name="Shape 581"/>
          <p:cNvPicPr preferRelativeResize="0"/>
          <p:nvPr/>
        </p:nvPicPr>
        <p:blipFill>
          <a:blip r:embed="rId3">
            <a:alphaModFix/>
          </a:blip>
          <a:stretch>
            <a:fillRect/>
          </a:stretch>
        </p:blipFill>
        <p:spPr>
          <a:xfrm>
            <a:off x="2573475" y="727500"/>
            <a:ext cx="3248025" cy="4924425"/>
          </a:xfrm>
          <a:prstGeom prst="rect">
            <a:avLst/>
          </a:prstGeom>
          <a:noFill/>
          <a:ln>
            <a:noFill/>
          </a:ln>
        </p:spPr>
      </p:pic>
    </p:spTree>
  </p:cSld>
  <p:clrMapOvr>
    <a:masterClrMapping/>
  </p:clrMapOvr>
  <p:transition spd="slow">
    <p:push dir="r"/>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5" name="Shape 585"/>
        <p:cNvGrpSpPr/>
        <p:nvPr/>
      </p:nvGrpSpPr>
      <p:grpSpPr>
        <a:xfrm>
          <a:off x="0" y="0"/>
          <a:ext cx="0" cy="0"/>
          <a:chOff x="0" y="0"/>
          <a:chExt cx="0" cy="0"/>
        </a:xfrm>
      </p:grpSpPr>
      <p:sp>
        <p:nvSpPr>
          <p:cNvPr id="586" name="Shape 586"/>
          <p:cNvSpPr txBox="1"/>
          <p:nvPr>
            <p:ph type="title"/>
          </p:nvPr>
        </p:nvSpPr>
        <p:spPr>
          <a:xfrm>
            <a:off x="457200" y="205975"/>
            <a:ext cx="8749199" cy="857400"/>
          </a:xfrm>
          <a:prstGeom prst="rect">
            <a:avLst/>
          </a:prstGeom>
        </p:spPr>
        <p:txBody>
          <a:bodyPr anchorCtr="0" anchor="b" bIns="91425" lIns="91425" rIns="91425" tIns="91425">
            <a:noAutofit/>
          </a:bodyPr>
          <a:lstStyle/>
          <a:p>
            <a:pPr lvl="0" rtl="0">
              <a:spcBef>
                <a:spcPts val="0"/>
              </a:spcBef>
              <a:buNone/>
            </a:pPr>
            <a:r>
              <a:rPr lang="en" sz="2800">
                <a:latin typeface="Ubuntu"/>
                <a:ea typeface="Ubuntu"/>
                <a:cs typeface="Ubuntu"/>
                <a:sym typeface="Ubuntu"/>
              </a:rPr>
              <a:t>Day 1 Feedback: </a:t>
            </a:r>
            <a:r>
              <a:rPr lang="en" sz="2800" u="sng">
                <a:solidFill>
                  <a:schemeClr val="hlink"/>
                </a:solidFill>
                <a:latin typeface="Ubuntu"/>
                <a:ea typeface="Ubuntu"/>
                <a:cs typeface="Ubuntu"/>
                <a:sym typeface="Ubuntu"/>
                <a:hlinkClick r:id="rId3"/>
              </a:rPr>
              <a:t>http://bit.ly/5lack</a:t>
            </a:r>
          </a:p>
        </p:txBody>
      </p:sp>
      <p:sp>
        <p:nvSpPr>
          <p:cNvPr id="587" name="Shape 587"/>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sz="2300">
                <a:latin typeface="Ubuntu"/>
                <a:ea typeface="Ubuntu"/>
                <a:cs typeface="Ubuntu"/>
                <a:sym typeface="Ubuntu"/>
              </a:rPr>
              <a:t> </a:t>
            </a:r>
          </a:p>
        </p:txBody>
      </p:sp>
      <p:pic>
        <p:nvPicPr>
          <p:cNvPr id="588" name="Shape 588"/>
          <p:cNvPicPr preferRelativeResize="0"/>
          <p:nvPr/>
        </p:nvPicPr>
        <p:blipFill>
          <a:blip r:embed="rId4">
            <a:alphaModFix/>
          </a:blip>
          <a:stretch>
            <a:fillRect/>
          </a:stretch>
        </p:blipFill>
        <p:spPr>
          <a:xfrm>
            <a:off x="4449700" y="4440800"/>
            <a:ext cx="4694300" cy="702699"/>
          </a:xfrm>
          <a:prstGeom prst="rect">
            <a:avLst/>
          </a:prstGeom>
          <a:noFill/>
          <a:ln>
            <a:noFill/>
          </a:ln>
        </p:spPr>
      </p:pic>
      <p:pic>
        <p:nvPicPr>
          <p:cNvPr id="589" name="Shape 589"/>
          <p:cNvPicPr preferRelativeResize="0"/>
          <p:nvPr/>
        </p:nvPicPr>
        <p:blipFill>
          <a:blip r:embed="rId5">
            <a:alphaModFix/>
          </a:blip>
          <a:stretch>
            <a:fillRect/>
          </a:stretch>
        </p:blipFill>
        <p:spPr>
          <a:xfrm>
            <a:off x="534800" y="1071776"/>
            <a:ext cx="4841849" cy="2999949"/>
          </a:xfrm>
          <a:prstGeom prst="rect">
            <a:avLst/>
          </a:prstGeom>
          <a:noFill/>
          <a:ln>
            <a:noFill/>
          </a:ln>
        </p:spPr>
      </p:pic>
      <p:pic>
        <p:nvPicPr>
          <p:cNvPr id="590" name="Shape 590"/>
          <p:cNvPicPr preferRelativeResize="0"/>
          <p:nvPr/>
        </p:nvPicPr>
        <p:blipFill>
          <a:blip r:embed="rId6">
            <a:alphaModFix/>
          </a:blip>
          <a:stretch>
            <a:fillRect/>
          </a:stretch>
        </p:blipFill>
        <p:spPr>
          <a:xfrm>
            <a:off x="713925" y="3961700"/>
            <a:ext cx="3393276" cy="1315750"/>
          </a:xfrm>
          <a:prstGeom prst="rect">
            <a:avLst/>
          </a:prstGeom>
          <a:noFill/>
          <a:ln>
            <a:noFill/>
          </a:ln>
        </p:spPr>
      </p:pic>
      <p:pic>
        <p:nvPicPr>
          <p:cNvPr id="591" name="Shape 591"/>
          <p:cNvPicPr preferRelativeResize="0"/>
          <p:nvPr/>
        </p:nvPicPr>
        <p:blipFill>
          <a:blip r:embed="rId7">
            <a:alphaModFix/>
          </a:blip>
          <a:stretch>
            <a:fillRect/>
          </a:stretch>
        </p:blipFill>
        <p:spPr>
          <a:xfrm>
            <a:off x="6165691" y="2749500"/>
            <a:ext cx="2104959" cy="1388775"/>
          </a:xfrm>
          <a:prstGeom prst="rect">
            <a:avLst/>
          </a:prstGeom>
          <a:noFill/>
          <a:ln>
            <a:noFill/>
          </a:ln>
        </p:spPr>
      </p:pic>
      <p:pic>
        <p:nvPicPr>
          <p:cNvPr id="592" name="Shape 592"/>
          <p:cNvPicPr preferRelativeResize="0"/>
          <p:nvPr/>
        </p:nvPicPr>
        <p:blipFill>
          <a:blip r:embed="rId8">
            <a:alphaModFix/>
          </a:blip>
          <a:stretch>
            <a:fillRect/>
          </a:stretch>
        </p:blipFill>
        <p:spPr>
          <a:xfrm>
            <a:off x="5945475" y="1159899"/>
            <a:ext cx="2777549" cy="1388774"/>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ph idx="1" type="subTitle"/>
          </p:nvPr>
        </p:nvSpPr>
        <p:spPr>
          <a:xfrm>
            <a:off x="742950" y="1159803"/>
            <a:ext cx="7772400" cy="784799"/>
          </a:xfrm>
          <a:prstGeom prst="rect">
            <a:avLst/>
          </a:prstGeom>
        </p:spPr>
        <p:txBody>
          <a:bodyPr anchorCtr="0" anchor="t" bIns="91425" lIns="91425" rIns="91425" tIns="91425">
            <a:noAutofit/>
          </a:bodyPr>
          <a:lstStyle/>
          <a:p>
            <a:pPr lvl="0" rtl="0">
              <a:spcBef>
                <a:spcPts val="0"/>
              </a:spcBef>
              <a:buNone/>
            </a:pPr>
            <a:r>
              <a:rPr b="1" lang="en">
                <a:solidFill>
                  <a:srgbClr val="FFFFFF"/>
                </a:solidFill>
                <a:latin typeface="Ubuntu"/>
                <a:ea typeface="Ubuntu"/>
                <a:cs typeface="Ubuntu"/>
                <a:sym typeface="Ubuntu"/>
              </a:rPr>
              <a:t> </a:t>
            </a:r>
          </a:p>
        </p:txBody>
      </p:sp>
      <p:sp>
        <p:nvSpPr>
          <p:cNvPr id="598" name="Shape 598"/>
          <p:cNvSpPr txBox="1"/>
          <p:nvPr>
            <p:ph type="ctrTitle"/>
          </p:nvPr>
        </p:nvSpPr>
        <p:spPr>
          <a:xfrm>
            <a:off x="114300" y="0"/>
            <a:ext cx="9029700" cy="841800"/>
          </a:xfrm>
          <a:prstGeom prst="rect">
            <a:avLst/>
          </a:prstGeom>
        </p:spPr>
        <p:txBody>
          <a:bodyPr anchorCtr="0" anchor="b" bIns="91425" lIns="91425" rIns="91425" tIns="91425">
            <a:noAutofit/>
          </a:bodyPr>
          <a:lstStyle/>
          <a:p>
            <a:pPr lvl="0" rtl="0">
              <a:spcBef>
                <a:spcPts val="0"/>
              </a:spcBef>
              <a:buNone/>
            </a:pPr>
            <a:r>
              <a:rPr lang="en" sz="3600">
                <a:latin typeface="Ubuntu"/>
                <a:ea typeface="Ubuntu"/>
                <a:cs typeface="Ubuntu"/>
                <a:sym typeface="Ubuntu"/>
              </a:rPr>
              <a:t>Use Charlieapp.com</a:t>
            </a:r>
          </a:p>
        </p:txBody>
      </p:sp>
      <p:pic>
        <p:nvPicPr>
          <p:cNvPr id="599" name="Shape 599"/>
          <p:cNvPicPr preferRelativeResize="0"/>
          <p:nvPr/>
        </p:nvPicPr>
        <p:blipFill>
          <a:blip r:embed="rId3">
            <a:alphaModFix/>
          </a:blip>
          <a:stretch>
            <a:fillRect/>
          </a:stretch>
        </p:blipFill>
        <p:spPr>
          <a:xfrm>
            <a:off x="0" y="841790"/>
            <a:ext cx="9143999" cy="4035269"/>
          </a:xfrm>
          <a:prstGeom prst="rect">
            <a:avLst/>
          </a:prstGeom>
          <a:noFill/>
          <a:ln>
            <a:noFill/>
          </a:ln>
        </p:spPr>
      </p:pic>
      <p:pic>
        <p:nvPicPr>
          <p:cNvPr id="600" name="Shape 600"/>
          <p:cNvPicPr preferRelativeResize="0"/>
          <p:nvPr/>
        </p:nvPicPr>
        <p:blipFill>
          <a:blip r:embed="rId4">
            <a:alphaModFix/>
          </a:blip>
          <a:stretch>
            <a:fillRect/>
          </a:stretch>
        </p:blipFill>
        <p:spPr>
          <a:xfrm>
            <a:off x="4449875" y="4440825"/>
            <a:ext cx="4694125" cy="702675"/>
          </a:xfrm>
          <a:prstGeom prst="rect">
            <a:avLst/>
          </a:prstGeom>
          <a:noFill/>
          <a:ln>
            <a:noFill/>
          </a:ln>
        </p:spPr>
      </p:pic>
      <p:pic>
        <p:nvPicPr>
          <p:cNvPr id="601" name="Shape 601"/>
          <p:cNvPicPr preferRelativeResize="0"/>
          <p:nvPr/>
        </p:nvPicPr>
        <p:blipFill>
          <a:blip r:embed="rId5">
            <a:alphaModFix/>
          </a:blip>
          <a:stretch>
            <a:fillRect/>
          </a:stretch>
        </p:blipFill>
        <p:spPr>
          <a:xfrm>
            <a:off x="3513183" y="4440824"/>
            <a:ext cx="936683" cy="702673"/>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5" name="Shape 605"/>
        <p:cNvGrpSpPr/>
        <p:nvPr/>
      </p:nvGrpSpPr>
      <p:grpSpPr>
        <a:xfrm>
          <a:off x="0" y="0"/>
          <a:ext cx="0" cy="0"/>
          <a:chOff x="0" y="0"/>
          <a:chExt cx="0" cy="0"/>
        </a:xfrm>
      </p:grpSpPr>
      <p:sp>
        <p:nvSpPr>
          <p:cNvPr id="606" name="Shape 606"/>
          <p:cNvSpPr txBox="1"/>
          <p:nvPr>
            <p:ph idx="1" type="subTitle"/>
          </p:nvPr>
        </p:nvSpPr>
        <p:spPr>
          <a:xfrm>
            <a:off x="742950" y="1159803"/>
            <a:ext cx="7772400" cy="784799"/>
          </a:xfrm>
          <a:prstGeom prst="rect">
            <a:avLst/>
          </a:prstGeom>
        </p:spPr>
        <p:txBody>
          <a:bodyPr anchorCtr="0" anchor="t" bIns="91425" lIns="91425" rIns="91425" tIns="91425">
            <a:noAutofit/>
          </a:bodyPr>
          <a:lstStyle/>
          <a:p>
            <a:pPr lvl="0" rtl="0">
              <a:spcBef>
                <a:spcPts val="0"/>
              </a:spcBef>
              <a:buNone/>
            </a:pPr>
            <a:r>
              <a:rPr b="1" lang="en">
                <a:solidFill>
                  <a:srgbClr val="FFFFFF"/>
                </a:solidFill>
                <a:latin typeface="Ubuntu"/>
                <a:ea typeface="Ubuntu"/>
                <a:cs typeface="Ubuntu"/>
                <a:sym typeface="Ubuntu"/>
              </a:rPr>
              <a:t> </a:t>
            </a:r>
          </a:p>
        </p:txBody>
      </p:sp>
      <p:sp>
        <p:nvSpPr>
          <p:cNvPr id="607" name="Shape 607"/>
          <p:cNvSpPr txBox="1"/>
          <p:nvPr>
            <p:ph type="ctrTitle"/>
          </p:nvPr>
        </p:nvSpPr>
        <p:spPr>
          <a:xfrm>
            <a:off x="114300" y="0"/>
            <a:ext cx="9029700" cy="841800"/>
          </a:xfrm>
          <a:prstGeom prst="rect">
            <a:avLst/>
          </a:prstGeom>
        </p:spPr>
        <p:txBody>
          <a:bodyPr anchorCtr="0" anchor="b" bIns="91425" lIns="91425" rIns="91425" tIns="91425">
            <a:noAutofit/>
          </a:bodyPr>
          <a:lstStyle/>
          <a:p>
            <a:pPr lvl="0" rtl="0">
              <a:spcBef>
                <a:spcPts val="0"/>
              </a:spcBef>
              <a:buNone/>
            </a:pPr>
            <a:r>
              <a:rPr lang="en" sz="3600">
                <a:latin typeface="Ubuntu"/>
                <a:ea typeface="Ubuntu"/>
                <a:cs typeface="Ubuntu"/>
                <a:sym typeface="Ubuntu"/>
              </a:rPr>
              <a:t>Become a hunter gatherer (of emails)</a:t>
            </a:r>
          </a:p>
        </p:txBody>
      </p:sp>
      <p:pic>
        <p:nvPicPr>
          <p:cNvPr id="608" name="Shape 608"/>
          <p:cNvPicPr preferRelativeResize="0"/>
          <p:nvPr/>
        </p:nvPicPr>
        <p:blipFill>
          <a:blip r:embed="rId3">
            <a:alphaModFix/>
          </a:blip>
          <a:stretch>
            <a:fillRect/>
          </a:stretch>
        </p:blipFill>
        <p:spPr>
          <a:xfrm>
            <a:off x="0" y="841800"/>
            <a:ext cx="9143998" cy="4000374"/>
          </a:xfrm>
          <a:prstGeom prst="rect">
            <a:avLst/>
          </a:prstGeom>
          <a:noFill/>
          <a:ln>
            <a:noFill/>
          </a:ln>
        </p:spPr>
      </p:pic>
      <p:pic>
        <p:nvPicPr>
          <p:cNvPr id="609" name="Shape 609"/>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x="0" y="0"/>
          <a:ext cx="0" cy="0"/>
          <a:chOff x="0" y="0"/>
          <a:chExt cx="0" cy="0"/>
        </a:xfrm>
      </p:grpSpPr>
      <p:sp>
        <p:nvSpPr>
          <p:cNvPr id="614" name="Shape 614"/>
          <p:cNvSpPr txBox="1"/>
          <p:nvPr>
            <p:ph idx="1" type="subTitle"/>
          </p:nvPr>
        </p:nvSpPr>
        <p:spPr>
          <a:xfrm>
            <a:off x="742950" y="1159803"/>
            <a:ext cx="7772400" cy="784799"/>
          </a:xfrm>
          <a:prstGeom prst="rect">
            <a:avLst/>
          </a:prstGeom>
        </p:spPr>
        <p:txBody>
          <a:bodyPr anchorCtr="0" anchor="t" bIns="91425" lIns="91425" rIns="91425" tIns="91425">
            <a:noAutofit/>
          </a:bodyPr>
          <a:lstStyle/>
          <a:p>
            <a:pPr lvl="0" rtl="0">
              <a:spcBef>
                <a:spcPts val="0"/>
              </a:spcBef>
              <a:buNone/>
            </a:pPr>
            <a:r>
              <a:rPr b="1" lang="en">
                <a:solidFill>
                  <a:srgbClr val="FFFFFF"/>
                </a:solidFill>
                <a:latin typeface="Ubuntu"/>
                <a:ea typeface="Ubuntu"/>
                <a:cs typeface="Ubuntu"/>
                <a:sym typeface="Ubuntu"/>
              </a:rPr>
              <a:t> </a:t>
            </a:r>
          </a:p>
        </p:txBody>
      </p:sp>
      <p:sp>
        <p:nvSpPr>
          <p:cNvPr id="615" name="Shape 615"/>
          <p:cNvSpPr txBox="1"/>
          <p:nvPr>
            <p:ph type="ctrTitle"/>
          </p:nvPr>
        </p:nvSpPr>
        <p:spPr>
          <a:xfrm>
            <a:off x="114300" y="0"/>
            <a:ext cx="9029700" cy="841800"/>
          </a:xfrm>
          <a:prstGeom prst="rect">
            <a:avLst/>
          </a:prstGeom>
        </p:spPr>
        <p:txBody>
          <a:bodyPr anchorCtr="0" anchor="b" bIns="91425" lIns="91425" rIns="91425" tIns="91425">
            <a:noAutofit/>
          </a:bodyPr>
          <a:lstStyle/>
          <a:p>
            <a:pPr lvl="0" rtl="0">
              <a:spcBef>
                <a:spcPts val="0"/>
              </a:spcBef>
              <a:buNone/>
            </a:pPr>
            <a:r>
              <a:rPr lang="en" sz="3000">
                <a:latin typeface="Ubuntu"/>
                <a:ea typeface="Ubuntu"/>
                <a:cs typeface="Ubuntu"/>
                <a:sym typeface="Ubuntu"/>
              </a:rPr>
              <a:t>Voila Norbert: Find anyone’s email address</a:t>
            </a:r>
          </a:p>
        </p:txBody>
      </p:sp>
      <p:pic>
        <p:nvPicPr>
          <p:cNvPr id="616" name="Shape 616"/>
          <p:cNvPicPr preferRelativeResize="0"/>
          <p:nvPr/>
        </p:nvPicPr>
        <p:blipFill>
          <a:blip r:embed="rId3">
            <a:alphaModFix/>
          </a:blip>
          <a:stretch>
            <a:fillRect/>
          </a:stretch>
        </p:blipFill>
        <p:spPr>
          <a:xfrm>
            <a:off x="114299" y="1026450"/>
            <a:ext cx="8655843" cy="1303425"/>
          </a:xfrm>
          <a:prstGeom prst="rect">
            <a:avLst/>
          </a:prstGeom>
          <a:noFill/>
          <a:ln>
            <a:noFill/>
          </a:ln>
        </p:spPr>
      </p:pic>
      <p:pic>
        <p:nvPicPr>
          <p:cNvPr id="617" name="Shape 617"/>
          <p:cNvPicPr preferRelativeResize="0"/>
          <p:nvPr/>
        </p:nvPicPr>
        <p:blipFill>
          <a:blip r:embed="rId4">
            <a:alphaModFix/>
          </a:blip>
          <a:stretch>
            <a:fillRect/>
          </a:stretch>
        </p:blipFill>
        <p:spPr>
          <a:xfrm>
            <a:off x="114300" y="1862225"/>
            <a:ext cx="4831400" cy="2934625"/>
          </a:xfrm>
          <a:prstGeom prst="rect">
            <a:avLst/>
          </a:prstGeom>
          <a:noFill/>
          <a:ln>
            <a:noFill/>
          </a:ln>
        </p:spPr>
      </p:pic>
      <p:pic>
        <p:nvPicPr>
          <p:cNvPr id="618" name="Shape 618"/>
          <p:cNvPicPr preferRelativeResize="0"/>
          <p:nvPr/>
        </p:nvPicPr>
        <p:blipFill>
          <a:blip r:embed="rId5">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2" name="Shape 622"/>
        <p:cNvGrpSpPr/>
        <p:nvPr/>
      </p:nvGrpSpPr>
      <p:grpSpPr>
        <a:xfrm>
          <a:off x="0" y="0"/>
          <a:ext cx="0" cy="0"/>
          <a:chOff x="0" y="0"/>
          <a:chExt cx="0" cy="0"/>
        </a:xfrm>
      </p:grpSpPr>
      <p:sp>
        <p:nvSpPr>
          <p:cNvPr id="623" name="Shape 623"/>
          <p:cNvSpPr txBox="1"/>
          <p:nvPr>
            <p:ph idx="1" type="subTitle"/>
          </p:nvPr>
        </p:nvSpPr>
        <p:spPr>
          <a:xfrm>
            <a:off x="742950" y="1159803"/>
            <a:ext cx="7772400" cy="784799"/>
          </a:xfrm>
          <a:prstGeom prst="rect">
            <a:avLst/>
          </a:prstGeom>
        </p:spPr>
        <p:txBody>
          <a:bodyPr anchorCtr="0" anchor="t" bIns="91425" lIns="91425" rIns="91425" tIns="91425">
            <a:noAutofit/>
          </a:bodyPr>
          <a:lstStyle/>
          <a:p>
            <a:pPr lvl="0" rtl="0">
              <a:spcBef>
                <a:spcPts val="0"/>
              </a:spcBef>
              <a:buNone/>
            </a:pPr>
            <a:r>
              <a:rPr b="1" lang="en">
                <a:solidFill>
                  <a:srgbClr val="FFFFFF"/>
                </a:solidFill>
                <a:latin typeface="Ubuntu"/>
                <a:ea typeface="Ubuntu"/>
                <a:cs typeface="Ubuntu"/>
                <a:sym typeface="Ubuntu"/>
              </a:rPr>
              <a:t> </a:t>
            </a:r>
          </a:p>
        </p:txBody>
      </p:sp>
      <p:sp>
        <p:nvSpPr>
          <p:cNvPr id="624" name="Shape 624"/>
          <p:cNvSpPr txBox="1"/>
          <p:nvPr>
            <p:ph type="ctrTitle"/>
          </p:nvPr>
        </p:nvSpPr>
        <p:spPr>
          <a:xfrm>
            <a:off x="114300" y="0"/>
            <a:ext cx="9029700" cy="841800"/>
          </a:xfrm>
          <a:prstGeom prst="rect">
            <a:avLst/>
          </a:prstGeom>
        </p:spPr>
        <p:txBody>
          <a:bodyPr anchorCtr="0" anchor="b" bIns="91425" lIns="91425" rIns="91425" tIns="91425">
            <a:noAutofit/>
          </a:bodyPr>
          <a:lstStyle/>
          <a:p>
            <a:pPr lvl="0" rtl="0">
              <a:spcBef>
                <a:spcPts val="0"/>
              </a:spcBef>
              <a:buNone/>
            </a:pPr>
            <a:r>
              <a:rPr lang="en" sz="3600">
                <a:latin typeface="Ubuntu"/>
                <a:ea typeface="Ubuntu"/>
                <a:cs typeface="Ubuntu"/>
                <a:sym typeface="Ubuntu"/>
              </a:rPr>
              <a:t>We are all connected</a:t>
            </a:r>
          </a:p>
        </p:txBody>
      </p:sp>
      <p:pic>
        <p:nvPicPr>
          <p:cNvPr id="625" name="Shape 625"/>
          <p:cNvPicPr preferRelativeResize="0"/>
          <p:nvPr/>
        </p:nvPicPr>
        <p:blipFill>
          <a:blip r:embed="rId3">
            <a:alphaModFix/>
          </a:blip>
          <a:stretch>
            <a:fillRect/>
          </a:stretch>
        </p:blipFill>
        <p:spPr>
          <a:xfrm>
            <a:off x="0" y="841791"/>
            <a:ext cx="9143999" cy="3933067"/>
          </a:xfrm>
          <a:prstGeom prst="rect">
            <a:avLst/>
          </a:prstGeom>
          <a:noFill/>
          <a:ln>
            <a:noFill/>
          </a:ln>
        </p:spPr>
      </p:pic>
      <p:pic>
        <p:nvPicPr>
          <p:cNvPr id="626" name="Shape 626"/>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a:t> </a:t>
            </a:r>
          </a:p>
        </p:txBody>
      </p:sp>
      <p:sp>
        <p:nvSpPr>
          <p:cNvPr id="130" name="Shape 130"/>
          <p:cNvSpPr txBox="1"/>
          <p:nvPr>
            <p:ph type="ctrTitle"/>
          </p:nvPr>
        </p:nvSpPr>
        <p:spPr>
          <a:xfrm>
            <a:off x="685800" y="1583342"/>
            <a:ext cx="7772400" cy="1159799"/>
          </a:xfrm>
          <a:prstGeom prst="rect">
            <a:avLst/>
          </a:prstGeom>
        </p:spPr>
        <p:txBody>
          <a:bodyPr anchorCtr="0" anchor="b" bIns="91425" lIns="91425" rIns="91425" tIns="91425">
            <a:noAutofit/>
          </a:bodyPr>
          <a:lstStyle/>
          <a:p>
            <a:pPr lvl="0">
              <a:spcBef>
                <a:spcPts val="0"/>
              </a:spcBef>
              <a:buNone/>
            </a:pPr>
            <a:r>
              <a:rPr lang="en"/>
              <a:t> </a:t>
            </a:r>
          </a:p>
        </p:txBody>
      </p:sp>
      <p:pic>
        <p:nvPicPr>
          <p:cNvPr id="131" name="Shape 131"/>
          <p:cNvPicPr preferRelativeResize="0"/>
          <p:nvPr/>
        </p:nvPicPr>
        <p:blipFill>
          <a:blip r:embed="rId3">
            <a:alphaModFix/>
          </a:blip>
          <a:stretch>
            <a:fillRect/>
          </a:stretch>
        </p:blipFill>
        <p:spPr>
          <a:xfrm>
            <a:off x="371887" y="144027"/>
            <a:ext cx="8400224" cy="2151824"/>
          </a:xfrm>
          <a:prstGeom prst="rect">
            <a:avLst/>
          </a:prstGeom>
          <a:noFill/>
          <a:ln>
            <a:noFill/>
          </a:ln>
        </p:spPr>
      </p:pic>
      <p:pic>
        <p:nvPicPr>
          <p:cNvPr id="132" name="Shape 132"/>
          <p:cNvPicPr preferRelativeResize="0"/>
          <p:nvPr/>
        </p:nvPicPr>
        <p:blipFill>
          <a:blip r:embed="rId4">
            <a:alphaModFix/>
          </a:blip>
          <a:stretch>
            <a:fillRect/>
          </a:stretch>
        </p:blipFill>
        <p:spPr>
          <a:xfrm>
            <a:off x="1123274" y="2295849"/>
            <a:ext cx="6387575" cy="2732200"/>
          </a:xfrm>
          <a:prstGeom prst="rect">
            <a:avLst/>
          </a:prstGeom>
          <a:noFill/>
          <a:ln>
            <a:noFill/>
          </a:ln>
        </p:spPr>
      </p:pic>
      <p:pic>
        <p:nvPicPr>
          <p:cNvPr id="133" name="Shape 133"/>
          <p:cNvPicPr preferRelativeResize="0"/>
          <p:nvPr/>
        </p:nvPicPr>
        <p:blipFill>
          <a:blip r:embed="rId5">
            <a:alphaModFix/>
          </a:blip>
          <a:stretch>
            <a:fillRect/>
          </a:stretch>
        </p:blipFill>
        <p:spPr>
          <a:xfrm>
            <a:off x="458850" y="515487"/>
            <a:ext cx="895350" cy="466725"/>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0" name="Shape 630"/>
        <p:cNvGrpSpPr/>
        <p:nvPr/>
      </p:nvGrpSpPr>
      <p:grpSpPr>
        <a:xfrm>
          <a:off x="0" y="0"/>
          <a:ext cx="0" cy="0"/>
          <a:chOff x="0" y="0"/>
          <a:chExt cx="0" cy="0"/>
        </a:xfrm>
      </p:grpSpPr>
      <p:sp>
        <p:nvSpPr>
          <p:cNvPr id="631" name="Shape 631"/>
          <p:cNvSpPr txBox="1"/>
          <p:nvPr>
            <p:ph idx="1" type="subTitle"/>
          </p:nvPr>
        </p:nvSpPr>
        <p:spPr>
          <a:xfrm>
            <a:off x="742950" y="1159792"/>
            <a:ext cx="7772400" cy="2508299"/>
          </a:xfrm>
          <a:prstGeom prst="rect">
            <a:avLst/>
          </a:prstGeom>
        </p:spPr>
        <p:txBody>
          <a:bodyPr anchorCtr="0" anchor="t" bIns="91425" lIns="91425" rIns="91425" tIns="91425">
            <a:noAutofit/>
          </a:bodyPr>
          <a:lstStyle/>
          <a:p>
            <a:pPr lvl="0" rtl="0">
              <a:spcBef>
                <a:spcPts val="0"/>
              </a:spcBef>
              <a:buNone/>
            </a:pPr>
            <a:r>
              <a:rPr b="1" lang="en">
                <a:solidFill>
                  <a:srgbClr val="FFFFFF"/>
                </a:solidFill>
                <a:latin typeface="Ubuntu"/>
                <a:ea typeface="Ubuntu"/>
                <a:cs typeface="Ubuntu"/>
                <a:sym typeface="Ubuntu"/>
              </a:rPr>
              <a:t>- Anything “sales” driven</a:t>
            </a:r>
          </a:p>
          <a:p>
            <a:pPr lvl="0" rtl="0">
              <a:spcBef>
                <a:spcPts val="0"/>
              </a:spcBef>
              <a:buNone/>
            </a:pPr>
            <a:r>
              <a:rPr b="1" lang="en">
                <a:solidFill>
                  <a:srgbClr val="FFFFFF"/>
                </a:solidFill>
                <a:latin typeface="Ubuntu"/>
                <a:ea typeface="Ubuntu"/>
                <a:cs typeface="Ubuntu"/>
                <a:sym typeface="Ubuntu"/>
              </a:rPr>
              <a:t>- Business that rely on relationships</a:t>
            </a:r>
          </a:p>
          <a:p>
            <a:pPr lvl="0" rtl="0">
              <a:spcBef>
                <a:spcPts val="0"/>
              </a:spcBef>
              <a:buNone/>
            </a:pPr>
            <a:r>
              <a:rPr b="1" lang="en">
                <a:solidFill>
                  <a:srgbClr val="FFFFFF"/>
                </a:solidFill>
                <a:latin typeface="Ubuntu"/>
                <a:ea typeface="Ubuntu"/>
                <a:cs typeface="Ubuntu"/>
                <a:sym typeface="Ubuntu"/>
              </a:rPr>
              <a:t>- A good first step if you don’t already know where to find your users</a:t>
            </a:r>
          </a:p>
        </p:txBody>
      </p:sp>
      <p:sp>
        <p:nvSpPr>
          <p:cNvPr id="632" name="Shape 632"/>
          <p:cNvSpPr txBox="1"/>
          <p:nvPr>
            <p:ph type="ctrTitle"/>
          </p:nvPr>
        </p:nvSpPr>
        <p:spPr>
          <a:xfrm>
            <a:off x="114300" y="0"/>
            <a:ext cx="9029700" cy="841800"/>
          </a:xfrm>
          <a:prstGeom prst="rect">
            <a:avLst/>
          </a:prstGeom>
        </p:spPr>
        <p:txBody>
          <a:bodyPr anchorCtr="0" anchor="b" bIns="91425" lIns="91425" rIns="91425" tIns="91425">
            <a:noAutofit/>
          </a:bodyPr>
          <a:lstStyle/>
          <a:p>
            <a:pPr lvl="0" rtl="0">
              <a:spcBef>
                <a:spcPts val="0"/>
              </a:spcBef>
              <a:buNone/>
            </a:pPr>
            <a:r>
              <a:rPr lang="en" sz="3600">
                <a:latin typeface="Ubuntu"/>
                <a:ea typeface="Ubuntu"/>
                <a:cs typeface="Ubuntu"/>
                <a:sym typeface="Ubuntu"/>
              </a:rPr>
              <a:t>IRL Types of businesses</a:t>
            </a:r>
          </a:p>
        </p:txBody>
      </p:sp>
      <p:pic>
        <p:nvPicPr>
          <p:cNvPr id="633" name="Shape 633"/>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7" name="Shape 637"/>
        <p:cNvGrpSpPr/>
        <p:nvPr/>
      </p:nvGrpSpPr>
      <p:grpSpPr>
        <a:xfrm>
          <a:off x="0" y="0"/>
          <a:ext cx="0" cy="0"/>
          <a:chOff x="0" y="0"/>
          <a:chExt cx="0" cy="0"/>
        </a:xfrm>
      </p:grpSpPr>
      <p:sp>
        <p:nvSpPr>
          <p:cNvPr id="638" name="Shape 638"/>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a:t> </a:t>
            </a:r>
          </a:p>
        </p:txBody>
      </p:sp>
      <p:sp>
        <p:nvSpPr>
          <p:cNvPr id="639" name="Shape 639"/>
          <p:cNvSpPr txBox="1"/>
          <p:nvPr>
            <p:ph type="ctrTitle"/>
          </p:nvPr>
        </p:nvSpPr>
        <p:spPr>
          <a:xfrm>
            <a:off x="434375" y="0"/>
            <a:ext cx="8709599" cy="1159799"/>
          </a:xfrm>
          <a:prstGeom prst="rect">
            <a:avLst/>
          </a:prstGeom>
        </p:spPr>
        <p:txBody>
          <a:bodyPr anchorCtr="0" anchor="b" bIns="91425" lIns="91425" rIns="91425" tIns="91425">
            <a:noAutofit/>
          </a:bodyPr>
          <a:lstStyle/>
          <a:p>
            <a:pPr lvl="0" algn="l">
              <a:spcBef>
                <a:spcPts val="0"/>
              </a:spcBef>
              <a:buNone/>
            </a:pPr>
            <a:r>
              <a:rPr lang="en">
                <a:latin typeface="Ubuntu"/>
                <a:ea typeface="Ubuntu"/>
                <a:cs typeface="Ubuntu"/>
                <a:sym typeface="Ubuntu"/>
              </a:rPr>
              <a:t>This phone phobia must end</a:t>
            </a:r>
          </a:p>
        </p:txBody>
      </p:sp>
      <p:pic>
        <p:nvPicPr>
          <p:cNvPr id="640" name="Shape 640"/>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641" name="Shape 641"/>
          <p:cNvPicPr preferRelativeResize="0"/>
          <p:nvPr/>
        </p:nvPicPr>
        <p:blipFill>
          <a:blip r:embed="rId4">
            <a:alphaModFix/>
          </a:blip>
          <a:stretch>
            <a:fillRect/>
          </a:stretch>
        </p:blipFill>
        <p:spPr>
          <a:xfrm>
            <a:off x="434375" y="1159800"/>
            <a:ext cx="4762500" cy="3162300"/>
          </a:xfrm>
          <a:prstGeom prst="rect">
            <a:avLst/>
          </a:prstGeom>
          <a:noFill/>
          <a:ln>
            <a:noFill/>
          </a:ln>
        </p:spPr>
      </p:pic>
      <p:sp>
        <p:nvSpPr>
          <p:cNvPr id="642" name="Shape 642"/>
          <p:cNvSpPr txBox="1"/>
          <p:nvPr/>
        </p:nvSpPr>
        <p:spPr>
          <a:xfrm>
            <a:off x="304225" y="4401925"/>
            <a:ext cx="4078799" cy="579899"/>
          </a:xfrm>
          <a:prstGeom prst="rect">
            <a:avLst/>
          </a:prstGeom>
          <a:noFill/>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solidFill>
                  <a:srgbClr val="FFFFFF"/>
                </a:solidFill>
              </a:rPr>
              <a:t>*Learn how to brain drain</a:t>
            </a:r>
          </a:p>
        </p:txBody>
      </p:sp>
      <p:pic>
        <p:nvPicPr>
          <p:cNvPr id="643" name="Shape 643"/>
          <p:cNvPicPr preferRelativeResize="0"/>
          <p:nvPr/>
        </p:nvPicPr>
        <p:blipFill>
          <a:blip r:embed="rId5">
            <a:alphaModFix/>
          </a:blip>
          <a:stretch>
            <a:fillRect/>
          </a:stretch>
        </p:blipFill>
        <p:spPr>
          <a:xfrm>
            <a:off x="4767725" y="1116150"/>
            <a:ext cx="3437150" cy="3205949"/>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7" name="Shape 647"/>
        <p:cNvGrpSpPr/>
        <p:nvPr/>
      </p:nvGrpSpPr>
      <p:grpSpPr>
        <a:xfrm>
          <a:off x="0" y="0"/>
          <a:ext cx="0" cy="0"/>
          <a:chOff x="0" y="0"/>
          <a:chExt cx="0" cy="0"/>
        </a:xfrm>
      </p:grpSpPr>
      <p:sp>
        <p:nvSpPr>
          <p:cNvPr id="648" name="Shape 648"/>
          <p:cNvSpPr txBox="1"/>
          <p:nvPr>
            <p:ph type="title"/>
          </p:nvPr>
        </p:nvSpPr>
        <p:spPr>
          <a:xfrm>
            <a:off x="457200" y="205975"/>
            <a:ext cx="8749199" cy="857400"/>
          </a:xfrm>
          <a:prstGeom prst="rect">
            <a:avLst/>
          </a:prstGeom>
        </p:spPr>
        <p:txBody>
          <a:bodyPr anchorCtr="0" anchor="b" bIns="91425" lIns="91425" rIns="91425" tIns="91425">
            <a:noAutofit/>
          </a:bodyPr>
          <a:lstStyle/>
          <a:p>
            <a:pPr lvl="0" rtl="0">
              <a:spcBef>
                <a:spcPts val="0"/>
              </a:spcBef>
              <a:buNone/>
            </a:pPr>
            <a:r>
              <a:rPr b="0" lang="en" sz="3000">
                <a:latin typeface="Ubuntu"/>
                <a:ea typeface="Ubuntu"/>
                <a:cs typeface="Ubuntu"/>
                <a:sym typeface="Ubuntu"/>
              </a:rPr>
              <a:t>Breathe. Stretch. Any Questions?</a:t>
            </a:r>
          </a:p>
        </p:txBody>
      </p:sp>
      <p:sp>
        <p:nvSpPr>
          <p:cNvPr id="649" name="Shape 649"/>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650" name="Shape 650"/>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651" name="Shape 651"/>
          <p:cNvPicPr preferRelativeResize="0"/>
          <p:nvPr/>
        </p:nvPicPr>
        <p:blipFill>
          <a:blip r:embed="rId4">
            <a:alphaModFix/>
          </a:blip>
          <a:stretch>
            <a:fillRect/>
          </a:stretch>
        </p:blipFill>
        <p:spPr>
          <a:xfrm>
            <a:off x="1706600" y="976828"/>
            <a:ext cx="5130199" cy="3351099"/>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5" name="Shape 655"/>
        <p:cNvGrpSpPr/>
        <p:nvPr/>
      </p:nvGrpSpPr>
      <p:grpSpPr>
        <a:xfrm>
          <a:off x="0" y="0"/>
          <a:ext cx="0" cy="0"/>
          <a:chOff x="0" y="0"/>
          <a:chExt cx="0" cy="0"/>
        </a:xfrm>
      </p:grpSpPr>
      <p:sp>
        <p:nvSpPr>
          <p:cNvPr id="656" name="Shape 656"/>
          <p:cNvSpPr txBox="1"/>
          <p:nvPr>
            <p:ph type="title"/>
          </p:nvPr>
        </p:nvSpPr>
        <p:spPr>
          <a:xfrm>
            <a:off x="605925" y="74753"/>
            <a:ext cx="8229600" cy="857400"/>
          </a:xfrm>
          <a:prstGeom prst="rect">
            <a:avLst/>
          </a:prstGeom>
        </p:spPr>
        <p:txBody>
          <a:bodyPr anchorCtr="0" anchor="b" bIns="91425" lIns="91425" rIns="91425" tIns="91425">
            <a:noAutofit/>
          </a:bodyPr>
          <a:lstStyle/>
          <a:p>
            <a:pPr lvl="0" rtl="0" algn="ctr">
              <a:spcBef>
                <a:spcPts val="0"/>
              </a:spcBef>
              <a:buNone/>
            </a:pPr>
            <a:r>
              <a:rPr lang="en" sz="4800">
                <a:latin typeface="Ubuntu"/>
                <a:ea typeface="Ubuntu"/>
                <a:cs typeface="Ubuntu"/>
                <a:sym typeface="Ubuntu"/>
              </a:rPr>
              <a:t>Social Media:</a:t>
            </a:r>
          </a:p>
        </p:txBody>
      </p:sp>
      <p:sp>
        <p:nvSpPr>
          <p:cNvPr id="657" name="Shape 65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t/>
            </a:r>
            <a:endParaRPr sz="1100">
              <a:solidFill>
                <a:schemeClr val="dk1"/>
              </a:solidFill>
            </a:endParaRPr>
          </a:p>
          <a:p>
            <a:pPr lvl="0" rtl="0">
              <a:lnSpc>
                <a:spcPct val="115000"/>
              </a:lnSpc>
              <a:spcBef>
                <a:spcPts val="0"/>
              </a:spcBef>
              <a:buClr>
                <a:schemeClr val="dk1"/>
              </a:buClr>
              <a:buSzPct val="100000"/>
              <a:buFont typeface="Arial"/>
              <a:buNone/>
            </a:pPr>
            <a:r>
              <a:t/>
            </a:r>
            <a:endParaRPr sz="1100">
              <a:solidFill>
                <a:schemeClr val="dk1"/>
              </a:solidFill>
            </a:endParaRPr>
          </a:p>
          <a:p>
            <a:pPr lvl="0" rtl="0">
              <a:lnSpc>
                <a:spcPct val="115000"/>
              </a:lnSpc>
              <a:spcBef>
                <a:spcPts val="0"/>
              </a:spcBef>
              <a:buClr>
                <a:schemeClr val="dk1"/>
              </a:buClr>
              <a:buSzPct val="36666"/>
              <a:buFont typeface="Arial"/>
              <a:buNone/>
            </a:pPr>
            <a:r>
              <a:t/>
            </a:r>
            <a:endParaRPr/>
          </a:p>
        </p:txBody>
      </p:sp>
      <p:pic>
        <p:nvPicPr>
          <p:cNvPr id="658" name="Shape 658"/>
          <p:cNvPicPr preferRelativeResize="0"/>
          <p:nvPr/>
        </p:nvPicPr>
        <p:blipFill>
          <a:blip r:embed="rId3">
            <a:alphaModFix/>
          </a:blip>
          <a:stretch>
            <a:fillRect/>
          </a:stretch>
        </p:blipFill>
        <p:spPr>
          <a:xfrm>
            <a:off x="2033900" y="932150"/>
            <a:ext cx="5076200" cy="3572625"/>
          </a:xfrm>
          <a:prstGeom prst="rect">
            <a:avLst/>
          </a:prstGeom>
          <a:noFill/>
          <a:ln>
            <a:noFill/>
          </a:ln>
        </p:spPr>
      </p:pic>
      <p:sp>
        <p:nvSpPr>
          <p:cNvPr id="659" name="Shape 659"/>
          <p:cNvSpPr txBox="1"/>
          <p:nvPr/>
        </p:nvSpPr>
        <p:spPr>
          <a:xfrm>
            <a:off x="2033900" y="932150"/>
            <a:ext cx="6512100" cy="3669299"/>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30555"/>
              <a:buFont typeface="Arial"/>
              <a:buNone/>
            </a:pPr>
            <a:r>
              <a:rPr b="1" lang="en" sz="3600">
                <a:solidFill>
                  <a:schemeClr val="dk1"/>
                </a:solidFill>
                <a:latin typeface="Ubuntu"/>
                <a:ea typeface="Ubuntu"/>
                <a:cs typeface="Ubuntu"/>
                <a:sym typeface="Ubuntu"/>
              </a:rPr>
              <a:t>1. Get a following</a:t>
            </a:r>
          </a:p>
          <a:p>
            <a:pPr lvl="0" rtl="0">
              <a:lnSpc>
                <a:spcPct val="115000"/>
              </a:lnSpc>
              <a:spcBef>
                <a:spcPts val="0"/>
              </a:spcBef>
              <a:buClr>
                <a:schemeClr val="dk1"/>
              </a:buClr>
              <a:buSzPct val="30555"/>
              <a:buFont typeface="Arial"/>
              <a:buNone/>
            </a:pPr>
            <a:r>
              <a:rPr b="1" lang="en" sz="3600">
                <a:solidFill>
                  <a:schemeClr val="dk1"/>
                </a:solidFill>
                <a:latin typeface="Ubuntu"/>
                <a:ea typeface="Ubuntu"/>
                <a:cs typeface="Ubuntu"/>
                <a:sym typeface="Ubuntu"/>
              </a:rPr>
              <a:t>2. Broadcast to them</a:t>
            </a:r>
          </a:p>
          <a:p>
            <a:pPr lvl="0" rtl="0">
              <a:lnSpc>
                <a:spcPct val="115000"/>
              </a:lnSpc>
              <a:spcBef>
                <a:spcPts val="0"/>
              </a:spcBef>
              <a:buClr>
                <a:schemeClr val="dk1"/>
              </a:buClr>
              <a:buSzPct val="30555"/>
              <a:buFont typeface="Arial"/>
              <a:buNone/>
            </a:pPr>
            <a:r>
              <a:rPr b="1" lang="en" sz="3600">
                <a:solidFill>
                  <a:schemeClr val="dk1"/>
                </a:solidFill>
                <a:latin typeface="Ubuntu"/>
                <a:ea typeface="Ubuntu"/>
                <a:cs typeface="Ubuntu"/>
                <a:sym typeface="Ubuntu"/>
              </a:rPr>
              <a:t>3. Reap the benefits</a:t>
            </a:r>
          </a:p>
          <a:p>
            <a:pPr lvl="0" rtl="0">
              <a:lnSpc>
                <a:spcPct val="115000"/>
              </a:lnSpc>
              <a:spcBef>
                <a:spcPts val="0"/>
              </a:spcBef>
              <a:buClr>
                <a:schemeClr val="dk1"/>
              </a:buClr>
              <a:buSzPct val="30555"/>
              <a:buFont typeface="Arial"/>
              <a:buNone/>
            </a:pPr>
            <a:r>
              <a:rPr b="1" lang="en" sz="3600">
                <a:solidFill>
                  <a:schemeClr val="dk1"/>
                </a:solidFill>
                <a:latin typeface="Ubuntu"/>
                <a:ea typeface="Ubuntu"/>
                <a:cs typeface="Ubuntu"/>
                <a:sym typeface="Ubuntu"/>
              </a:rPr>
              <a:t>4. Profit?!?!?!?</a:t>
            </a:r>
          </a:p>
          <a:p>
            <a:pPr lvl="0" rtl="0">
              <a:lnSpc>
                <a:spcPct val="115000"/>
              </a:lnSpc>
              <a:spcBef>
                <a:spcPts val="0"/>
              </a:spcBef>
              <a:buClr>
                <a:schemeClr val="dk1"/>
              </a:buClr>
              <a:buFont typeface="Arial"/>
              <a:buNone/>
            </a:pPr>
            <a:r>
              <a:t/>
            </a:r>
            <a:endParaRPr b="1" sz="3600">
              <a:solidFill>
                <a:schemeClr val="dk1"/>
              </a:solidFill>
              <a:latin typeface="Ubuntu"/>
              <a:ea typeface="Ubuntu"/>
              <a:cs typeface="Ubuntu"/>
              <a:sym typeface="Ubuntu"/>
            </a:endParaRPr>
          </a:p>
        </p:txBody>
      </p:sp>
      <p:pic>
        <p:nvPicPr>
          <p:cNvPr id="660" name="Shape 660"/>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push dir="r"/>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4" name="Shape 664"/>
        <p:cNvGrpSpPr/>
        <p:nvPr/>
      </p:nvGrpSpPr>
      <p:grpSpPr>
        <a:xfrm>
          <a:off x="0" y="0"/>
          <a:ext cx="0" cy="0"/>
          <a:chOff x="0" y="0"/>
          <a:chExt cx="0" cy="0"/>
        </a:xfrm>
      </p:grpSpPr>
      <p:sp>
        <p:nvSpPr>
          <p:cNvPr id="665" name="Shape 665"/>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666" name="Shape 66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667" name="Shape 667"/>
          <p:cNvPicPr preferRelativeResize="0"/>
          <p:nvPr/>
        </p:nvPicPr>
        <p:blipFill>
          <a:blip r:embed="rId3">
            <a:alphaModFix/>
          </a:blip>
          <a:stretch>
            <a:fillRect/>
          </a:stretch>
        </p:blipFill>
        <p:spPr>
          <a:xfrm>
            <a:off x="289000" y="1063375"/>
            <a:ext cx="8686799" cy="3371450"/>
          </a:xfrm>
          <a:prstGeom prst="rect">
            <a:avLst/>
          </a:prstGeom>
          <a:noFill/>
          <a:ln>
            <a:noFill/>
          </a:ln>
        </p:spPr>
      </p:pic>
      <p:pic>
        <p:nvPicPr>
          <p:cNvPr id="668" name="Shape 668"/>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674" name="Shape 67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675" name="Shape 675"/>
          <p:cNvPicPr preferRelativeResize="0"/>
          <p:nvPr/>
        </p:nvPicPr>
        <p:blipFill>
          <a:blip r:embed="rId3">
            <a:alphaModFix/>
          </a:blip>
          <a:stretch>
            <a:fillRect/>
          </a:stretch>
        </p:blipFill>
        <p:spPr>
          <a:xfrm>
            <a:off x="2074550" y="0"/>
            <a:ext cx="4994899" cy="5056124"/>
          </a:xfrm>
          <a:prstGeom prst="rect">
            <a:avLst/>
          </a:prstGeom>
          <a:noFill/>
          <a:ln>
            <a:noFill/>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txBox="1"/>
          <p:nvPr>
            <p:ph type="title"/>
          </p:nvPr>
        </p:nvSpPr>
        <p:spPr>
          <a:xfrm>
            <a:off x="457200" y="3"/>
            <a:ext cx="8229600" cy="857400"/>
          </a:xfrm>
          <a:prstGeom prst="rect">
            <a:avLst/>
          </a:prstGeom>
        </p:spPr>
        <p:txBody>
          <a:bodyPr anchorCtr="0" anchor="b" bIns="91425" lIns="91425" rIns="91425" tIns="91425">
            <a:noAutofit/>
          </a:bodyPr>
          <a:lstStyle/>
          <a:p>
            <a:pPr lvl="0" algn="ctr">
              <a:spcBef>
                <a:spcPts val="0"/>
              </a:spcBef>
              <a:buNone/>
            </a:pPr>
            <a:r>
              <a:rPr lang="en">
                <a:latin typeface="Ubuntu"/>
                <a:ea typeface="Ubuntu"/>
                <a:cs typeface="Ubuntu"/>
                <a:sym typeface="Ubuntu"/>
              </a:rPr>
              <a:t>Momma I made it! </a:t>
            </a:r>
          </a:p>
        </p:txBody>
      </p:sp>
      <p:sp>
        <p:nvSpPr>
          <p:cNvPr id="681" name="Shape 68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682" name="Shape 682"/>
          <p:cNvPicPr preferRelativeResize="0"/>
          <p:nvPr/>
        </p:nvPicPr>
        <p:blipFill>
          <a:blip r:embed="rId3">
            <a:alphaModFix/>
          </a:blip>
          <a:stretch>
            <a:fillRect/>
          </a:stretch>
        </p:blipFill>
        <p:spPr>
          <a:xfrm>
            <a:off x="1639550" y="806125"/>
            <a:ext cx="6209050" cy="4214549"/>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6" name="Shape 686"/>
        <p:cNvGrpSpPr/>
        <p:nvPr/>
      </p:nvGrpSpPr>
      <p:grpSpPr>
        <a:xfrm>
          <a:off x="0" y="0"/>
          <a:ext cx="0" cy="0"/>
          <a:chOff x="0" y="0"/>
          <a:chExt cx="0" cy="0"/>
        </a:xfrm>
      </p:grpSpPr>
      <p:sp>
        <p:nvSpPr>
          <p:cNvPr id="687" name="Shape 687"/>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688" name="Shape 68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689" name="Shape 689"/>
          <p:cNvPicPr preferRelativeResize="0"/>
          <p:nvPr/>
        </p:nvPicPr>
        <p:blipFill>
          <a:blip r:embed="rId3">
            <a:alphaModFix/>
          </a:blip>
          <a:stretch>
            <a:fillRect/>
          </a:stretch>
        </p:blipFill>
        <p:spPr>
          <a:xfrm>
            <a:off x="2056950" y="0"/>
            <a:ext cx="4850125" cy="4994525"/>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3" name="Shape 693"/>
        <p:cNvGrpSpPr/>
        <p:nvPr/>
      </p:nvGrpSpPr>
      <p:grpSpPr>
        <a:xfrm>
          <a:off x="0" y="0"/>
          <a:ext cx="0" cy="0"/>
          <a:chOff x="0" y="0"/>
          <a:chExt cx="0" cy="0"/>
        </a:xfrm>
      </p:grpSpPr>
      <p:sp>
        <p:nvSpPr>
          <p:cNvPr id="694" name="Shape 694"/>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695" name="Shape 69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696" name="Shape 696"/>
          <p:cNvPicPr preferRelativeResize="0"/>
          <p:nvPr/>
        </p:nvPicPr>
        <p:blipFill>
          <a:blip r:embed="rId3">
            <a:alphaModFix/>
          </a:blip>
          <a:stretch>
            <a:fillRect/>
          </a:stretch>
        </p:blipFill>
        <p:spPr>
          <a:xfrm>
            <a:off x="2103012" y="257649"/>
            <a:ext cx="4937974" cy="4782874"/>
          </a:xfrm>
          <a:prstGeom prst="rect">
            <a:avLst/>
          </a:prstGeom>
          <a:noFill/>
          <a:ln>
            <a:noFill/>
          </a:ln>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0" name="Shape 700"/>
        <p:cNvGrpSpPr/>
        <p:nvPr/>
      </p:nvGrpSpPr>
      <p:grpSpPr>
        <a:xfrm>
          <a:off x="0" y="0"/>
          <a:ext cx="0" cy="0"/>
          <a:chOff x="0" y="0"/>
          <a:chExt cx="0" cy="0"/>
        </a:xfrm>
      </p:grpSpPr>
      <p:sp>
        <p:nvSpPr>
          <p:cNvPr id="701" name="Shape 70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702" name="Shape 70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703" name="Shape 703"/>
          <p:cNvPicPr preferRelativeResize="0"/>
          <p:nvPr/>
        </p:nvPicPr>
        <p:blipFill>
          <a:blip r:embed="rId3">
            <a:alphaModFix/>
          </a:blip>
          <a:stretch>
            <a:fillRect/>
          </a:stretch>
        </p:blipFill>
        <p:spPr>
          <a:xfrm>
            <a:off x="466725" y="786850"/>
            <a:ext cx="8210550" cy="34671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idx="1" type="subTitle"/>
          </p:nvPr>
        </p:nvSpPr>
        <p:spPr>
          <a:xfrm>
            <a:off x="685800" y="340275"/>
            <a:ext cx="8402099" cy="784799"/>
          </a:xfrm>
          <a:prstGeom prst="rect">
            <a:avLst/>
          </a:prstGeom>
        </p:spPr>
        <p:txBody>
          <a:bodyPr anchorCtr="0" anchor="t" bIns="91425" lIns="91425" rIns="91425" tIns="91425">
            <a:noAutofit/>
          </a:bodyPr>
          <a:lstStyle/>
          <a:p>
            <a:pPr indent="-228600" lvl="0" marL="457200" rtl="0">
              <a:lnSpc>
                <a:spcPct val="115000"/>
              </a:lnSpc>
              <a:spcBef>
                <a:spcPts val="0"/>
              </a:spcBef>
              <a:buClr>
                <a:srgbClr val="FFFFFF"/>
              </a:buClr>
              <a:buFont typeface="Ubuntu"/>
              <a:buAutoNum type="arabicPeriod"/>
            </a:pPr>
            <a:r>
              <a:rPr b="1" lang="en">
                <a:solidFill>
                  <a:schemeClr val="lt1"/>
                </a:solidFill>
                <a:latin typeface="Ubuntu"/>
                <a:ea typeface="Ubuntu"/>
                <a:cs typeface="Ubuntu"/>
                <a:sym typeface="Ubuntu"/>
              </a:rPr>
              <a:t>SubTV - Zero to 50,000 visitors a month in 5 months</a:t>
            </a:r>
          </a:p>
          <a:p>
            <a:pPr indent="-228600" lvl="0" marL="457200" rtl="0">
              <a:lnSpc>
                <a:spcPct val="115000"/>
              </a:lnSpc>
              <a:spcBef>
                <a:spcPts val="0"/>
              </a:spcBef>
              <a:buClr>
                <a:schemeClr val="lt1"/>
              </a:buClr>
              <a:buFont typeface="Ubuntu"/>
              <a:buAutoNum type="arabicPeriod"/>
            </a:pPr>
            <a:r>
              <a:rPr b="1" lang="en">
                <a:solidFill>
                  <a:schemeClr val="lt1"/>
                </a:solidFill>
                <a:latin typeface="Ubuntu"/>
                <a:ea typeface="Ubuntu"/>
                <a:cs typeface="Ubuntu"/>
                <a:sym typeface="Ubuntu"/>
              </a:rPr>
              <a:t>Chainy - Community building - 0 to 15k Twitter followers in 5 months</a:t>
            </a:r>
          </a:p>
          <a:p>
            <a:pPr indent="-228600" lvl="0" marL="457200" rtl="0">
              <a:lnSpc>
                <a:spcPct val="115000"/>
              </a:lnSpc>
              <a:spcBef>
                <a:spcPts val="0"/>
              </a:spcBef>
              <a:buClr>
                <a:schemeClr val="lt1"/>
              </a:buClr>
              <a:buFont typeface="Ubuntu"/>
              <a:buAutoNum type="arabicPeriod"/>
            </a:pPr>
            <a:r>
              <a:rPr b="1" lang="en">
                <a:solidFill>
                  <a:schemeClr val="lt1"/>
                </a:solidFill>
                <a:latin typeface="Ubuntu"/>
                <a:ea typeface="Ubuntu"/>
                <a:cs typeface="Ubuntu"/>
                <a:sym typeface="Ubuntu"/>
              </a:rPr>
              <a:t>A cooking app - zero to 100-200 downloads a day within the first 30 days</a:t>
            </a:r>
          </a:p>
          <a:p>
            <a:pPr indent="-228600" lvl="0" marL="457200" rtl="0">
              <a:lnSpc>
                <a:spcPct val="115000"/>
              </a:lnSpc>
              <a:spcBef>
                <a:spcPts val="0"/>
              </a:spcBef>
              <a:buClr>
                <a:schemeClr val="lt1"/>
              </a:buClr>
              <a:buFont typeface="Ubuntu"/>
              <a:buChar char="+"/>
            </a:pPr>
            <a:r>
              <a:rPr b="1" lang="en">
                <a:solidFill>
                  <a:schemeClr val="lt1"/>
                </a:solidFill>
                <a:latin typeface="Ubuntu"/>
                <a:ea typeface="Ubuntu"/>
                <a:cs typeface="Ubuntu"/>
                <a:sym typeface="Ubuntu"/>
              </a:rPr>
              <a:t>Training, coaching, consultancy</a:t>
            </a:r>
          </a:p>
        </p:txBody>
      </p:sp>
      <p:sp>
        <p:nvSpPr>
          <p:cNvPr id="139" name="Shape 139"/>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t> </a:t>
            </a:r>
          </a:p>
        </p:txBody>
      </p:sp>
      <p:pic>
        <p:nvPicPr>
          <p:cNvPr id="140" name="Shape 140"/>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push dir="r"/>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7" name="Shape 707"/>
        <p:cNvGrpSpPr/>
        <p:nvPr/>
      </p:nvGrpSpPr>
      <p:grpSpPr>
        <a:xfrm>
          <a:off x="0" y="0"/>
          <a:ext cx="0" cy="0"/>
          <a:chOff x="0" y="0"/>
          <a:chExt cx="0" cy="0"/>
        </a:xfrm>
      </p:grpSpPr>
      <p:sp>
        <p:nvSpPr>
          <p:cNvPr id="708" name="Shape 708"/>
          <p:cNvSpPr txBox="1"/>
          <p:nvPr>
            <p:ph type="title"/>
          </p:nvPr>
        </p:nvSpPr>
        <p:spPr>
          <a:xfrm>
            <a:off x="457200" y="205975"/>
            <a:ext cx="88977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Ruzzit.com - Viral content aggregator</a:t>
            </a:r>
            <a:r>
              <a:rPr lang="en"/>
              <a:t> </a:t>
            </a:r>
          </a:p>
        </p:txBody>
      </p:sp>
      <p:sp>
        <p:nvSpPr>
          <p:cNvPr id="709" name="Shape 709"/>
          <p:cNvSpPr txBox="1"/>
          <p:nvPr>
            <p:ph idx="1" type="body"/>
          </p:nvPr>
        </p:nvSpPr>
        <p:spPr>
          <a:xfrm>
            <a:off x="457200" y="1200150"/>
            <a:ext cx="8229600" cy="3725700"/>
          </a:xfrm>
          <a:prstGeom prst="rect">
            <a:avLst/>
          </a:prstGeom>
        </p:spPr>
        <p:txBody>
          <a:bodyPr anchorCtr="0" anchor="t" bIns="91425" lIns="91425" rIns="91425" tIns="91425">
            <a:noAutofit/>
          </a:bodyPr>
          <a:lstStyle/>
          <a:p>
            <a:pPr lvl="0">
              <a:spcBef>
                <a:spcPts val="0"/>
              </a:spcBef>
              <a:buNone/>
            </a:pPr>
            <a:r>
              <a:rPr lang="en"/>
              <a:t> </a:t>
            </a:r>
          </a:p>
        </p:txBody>
      </p:sp>
      <p:pic>
        <p:nvPicPr>
          <p:cNvPr id="710" name="Shape 710"/>
          <p:cNvPicPr preferRelativeResize="0"/>
          <p:nvPr/>
        </p:nvPicPr>
        <p:blipFill>
          <a:blip r:embed="rId3">
            <a:alphaModFix/>
          </a:blip>
          <a:stretch>
            <a:fillRect/>
          </a:stretch>
        </p:blipFill>
        <p:spPr>
          <a:xfrm>
            <a:off x="0" y="1178863"/>
            <a:ext cx="9143999" cy="2785773"/>
          </a:xfrm>
          <a:prstGeom prst="rect">
            <a:avLst/>
          </a:prstGeom>
          <a:noFill/>
          <a:ln>
            <a:noFill/>
          </a:ln>
        </p:spPr>
      </p:pic>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4" name="Shape 714"/>
        <p:cNvGrpSpPr/>
        <p:nvPr/>
      </p:nvGrpSpPr>
      <p:grpSpPr>
        <a:xfrm>
          <a:off x="0" y="0"/>
          <a:ext cx="0" cy="0"/>
          <a:chOff x="0" y="0"/>
          <a:chExt cx="0" cy="0"/>
        </a:xfrm>
      </p:grpSpPr>
      <p:sp>
        <p:nvSpPr>
          <p:cNvPr id="715" name="Shape 715"/>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716" name="Shape 71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717" name="Shape 717"/>
          <p:cNvPicPr preferRelativeResize="0"/>
          <p:nvPr/>
        </p:nvPicPr>
        <p:blipFill>
          <a:blip r:embed="rId3">
            <a:alphaModFix/>
          </a:blip>
          <a:stretch>
            <a:fillRect/>
          </a:stretch>
        </p:blipFill>
        <p:spPr>
          <a:xfrm>
            <a:off x="1566862" y="319087"/>
            <a:ext cx="6010275" cy="4505325"/>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sp>
        <p:nvSpPr>
          <p:cNvPr id="722" name="Shape 72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sz="2400">
              <a:latin typeface="Ubuntu"/>
              <a:ea typeface="Ubuntu"/>
              <a:cs typeface="Ubuntu"/>
              <a:sym typeface="Ubuntu"/>
            </a:endParaRPr>
          </a:p>
          <a:p>
            <a:pPr indent="-381000" lvl="0" marL="457200" rtl="0">
              <a:spcBef>
                <a:spcPts val="0"/>
              </a:spcBef>
              <a:buSzPct val="100000"/>
              <a:buFont typeface="Ubuntu"/>
              <a:buAutoNum type="arabicPeriod"/>
            </a:pPr>
            <a:r>
              <a:rPr lang="en" sz="2400">
                <a:latin typeface="Ubuntu"/>
                <a:ea typeface="Ubuntu"/>
                <a:cs typeface="Ubuntu"/>
                <a:sym typeface="Ubuntu"/>
              </a:rPr>
              <a:t>Ideal User is critical</a:t>
            </a:r>
          </a:p>
          <a:p>
            <a:pPr indent="-381000" lvl="0" marL="457200" rtl="0">
              <a:spcBef>
                <a:spcPts val="0"/>
              </a:spcBef>
              <a:buSzPct val="100000"/>
              <a:buFont typeface="Ubuntu"/>
              <a:buAutoNum type="arabicPeriod"/>
            </a:pPr>
            <a:r>
              <a:rPr lang="en" sz="2400">
                <a:latin typeface="Ubuntu"/>
                <a:ea typeface="Ubuntu"/>
                <a:cs typeface="Ubuntu"/>
                <a:sym typeface="Ubuntu"/>
              </a:rPr>
              <a:t>Reply and flood hashtags</a:t>
            </a:r>
          </a:p>
          <a:p>
            <a:pPr indent="-381000" lvl="0" marL="457200" rtl="0">
              <a:spcBef>
                <a:spcPts val="0"/>
              </a:spcBef>
              <a:buSzPct val="100000"/>
              <a:buFont typeface="Ubuntu"/>
              <a:buAutoNum type="arabicPeriod"/>
            </a:pPr>
            <a:r>
              <a:rPr lang="en" sz="2400">
                <a:latin typeface="Ubuntu"/>
                <a:ea typeface="Ubuntu"/>
                <a:cs typeface="Ubuntu"/>
                <a:sym typeface="Ubuntu"/>
              </a:rPr>
              <a:t>Who says Instagram gets no clickthroughs?</a:t>
            </a:r>
          </a:p>
          <a:p>
            <a:pPr lvl="0" rtl="0">
              <a:spcBef>
                <a:spcPts val="0"/>
              </a:spcBef>
              <a:buNone/>
            </a:pPr>
            <a:r>
              <a:t/>
            </a:r>
            <a:endParaRPr sz="2400">
              <a:latin typeface="Ubuntu"/>
              <a:ea typeface="Ubuntu"/>
              <a:cs typeface="Ubuntu"/>
              <a:sym typeface="Ubuntu"/>
            </a:endParaRPr>
          </a:p>
          <a:p>
            <a:pPr lvl="0" rtl="0">
              <a:spcBef>
                <a:spcPts val="0"/>
              </a:spcBef>
              <a:buNone/>
            </a:pPr>
            <a:r>
              <a:rPr lang="en" sz="2400">
                <a:latin typeface="Ubuntu"/>
                <a:ea typeface="Ubuntu"/>
                <a:cs typeface="Ubuntu"/>
                <a:sym typeface="Ubuntu"/>
              </a:rPr>
              <a:t>Read: </a:t>
            </a:r>
            <a:r>
              <a:rPr lang="en" sz="2400" u="sng">
                <a:solidFill>
                  <a:schemeClr val="hlink"/>
                </a:solidFill>
                <a:latin typeface="Ubuntu"/>
                <a:ea typeface="Ubuntu"/>
                <a:cs typeface="Ubuntu"/>
                <a:sym typeface="Ubuntu"/>
                <a:hlinkClick r:id="rId3"/>
              </a:rPr>
              <a:t>https://blog.gleam.io/foundr/</a:t>
            </a:r>
          </a:p>
          <a:p>
            <a:pPr lvl="0" rtl="0">
              <a:spcBef>
                <a:spcPts val="0"/>
              </a:spcBef>
              <a:buNone/>
            </a:pPr>
            <a:r>
              <a:rPr lang="en" sz="2400" u="sng">
                <a:solidFill>
                  <a:schemeClr val="hlink"/>
                </a:solidFill>
                <a:latin typeface="Ubuntu"/>
                <a:ea typeface="Ubuntu"/>
                <a:cs typeface="Ubuntu"/>
                <a:sym typeface="Ubuntu"/>
                <a:hlinkClick r:id="rId4"/>
              </a:rPr>
              <a:t>http://austenallred.com/user-acquisition/book/chapter/instagram/</a:t>
            </a:r>
          </a:p>
          <a:p>
            <a:pPr lvl="0">
              <a:spcBef>
                <a:spcPts val="0"/>
              </a:spcBef>
              <a:buNone/>
            </a:pPr>
            <a:r>
              <a:t/>
            </a:r>
            <a:endParaRPr sz="2400">
              <a:latin typeface="Ubuntu"/>
              <a:ea typeface="Ubuntu"/>
              <a:cs typeface="Ubuntu"/>
              <a:sym typeface="Ubuntu"/>
            </a:endParaRPr>
          </a:p>
        </p:txBody>
      </p:sp>
      <p:pic>
        <p:nvPicPr>
          <p:cNvPr id="723" name="Shape 723"/>
          <p:cNvPicPr preferRelativeResize="0"/>
          <p:nvPr/>
        </p:nvPicPr>
        <p:blipFill>
          <a:blip r:embed="rId5">
            <a:alphaModFix/>
          </a:blip>
          <a:stretch>
            <a:fillRect/>
          </a:stretch>
        </p:blipFill>
        <p:spPr>
          <a:xfrm>
            <a:off x="1039075" y="0"/>
            <a:ext cx="4520049" cy="1723899"/>
          </a:xfrm>
          <a:prstGeom prst="rect">
            <a:avLst/>
          </a:prstGeom>
          <a:noFill/>
          <a:ln>
            <a:noFill/>
          </a:ln>
        </p:spPr>
      </p:pic>
      <p:sp>
        <p:nvSpPr>
          <p:cNvPr id="724" name="Shape 724"/>
          <p:cNvSpPr txBox="1"/>
          <p:nvPr>
            <p:ph type="title"/>
          </p:nvPr>
        </p:nvSpPr>
        <p:spPr>
          <a:xfrm>
            <a:off x="374050" y="16442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  </a:t>
            </a:r>
          </a:p>
        </p:txBody>
      </p:sp>
      <p:pic>
        <p:nvPicPr>
          <p:cNvPr id="725" name="Shape 725"/>
          <p:cNvPicPr preferRelativeResize="0"/>
          <p:nvPr/>
        </p:nvPicPr>
        <p:blipFill>
          <a:blip r:embed="rId6">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9" name="Shape 729"/>
        <p:cNvGrpSpPr/>
        <p:nvPr/>
      </p:nvGrpSpPr>
      <p:grpSpPr>
        <a:xfrm>
          <a:off x="0" y="0"/>
          <a:ext cx="0" cy="0"/>
          <a:chOff x="0" y="0"/>
          <a:chExt cx="0" cy="0"/>
        </a:xfrm>
      </p:grpSpPr>
      <p:sp>
        <p:nvSpPr>
          <p:cNvPr id="730" name="Shape 730"/>
          <p:cNvSpPr txBox="1"/>
          <p:nvPr>
            <p:ph idx="1" type="body"/>
          </p:nvPr>
        </p:nvSpPr>
        <p:spPr>
          <a:xfrm>
            <a:off x="457200" y="929975"/>
            <a:ext cx="8229600" cy="3725699"/>
          </a:xfrm>
          <a:prstGeom prst="rect">
            <a:avLst/>
          </a:prstGeom>
        </p:spPr>
        <p:txBody>
          <a:bodyPr anchorCtr="0" anchor="t" bIns="91425" lIns="91425" rIns="91425" tIns="91425">
            <a:noAutofit/>
          </a:bodyPr>
          <a:lstStyle/>
          <a:p>
            <a:pPr lvl="0" rtl="0">
              <a:spcBef>
                <a:spcPts val="0"/>
              </a:spcBef>
              <a:buNone/>
            </a:pPr>
            <a:r>
              <a:rPr lang="en" sz="1800">
                <a:latin typeface="Ubuntu"/>
                <a:ea typeface="Ubuntu"/>
                <a:cs typeface="Ubuntu"/>
                <a:sym typeface="Ubuntu"/>
              </a:rPr>
              <a:t>Who says Instagram gets no clickthroughs?</a:t>
            </a:r>
          </a:p>
          <a:p>
            <a:pPr lvl="0" rtl="0">
              <a:spcBef>
                <a:spcPts val="0"/>
              </a:spcBef>
              <a:buClr>
                <a:schemeClr val="dk1"/>
              </a:buClr>
              <a:buSzPct val="61111"/>
              <a:buFont typeface="Arial"/>
              <a:buNone/>
            </a:pPr>
            <a:r>
              <a:rPr lang="en" sz="1800">
                <a:latin typeface="Ubuntu"/>
                <a:ea typeface="Ubuntu"/>
                <a:cs typeface="Ubuntu"/>
                <a:sym typeface="Ubuntu"/>
              </a:rPr>
              <a:t>Create a quick, to-the- point bio (150 characters or less) followed by a direct CTA that uses a memorable URL.</a:t>
            </a:r>
          </a:p>
          <a:p>
            <a:pPr lvl="0" rtl="0">
              <a:spcBef>
                <a:spcPts val="0"/>
              </a:spcBef>
              <a:buClr>
                <a:schemeClr val="dk1"/>
              </a:buClr>
              <a:buSzPct val="61111"/>
              <a:buFont typeface="Arial"/>
              <a:buNone/>
            </a:pPr>
            <a:r>
              <a:t/>
            </a:r>
            <a:endParaRPr sz="1800">
              <a:latin typeface="Ubuntu"/>
              <a:ea typeface="Ubuntu"/>
              <a:cs typeface="Ubuntu"/>
              <a:sym typeface="Ubuntu"/>
            </a:endParaRPr>
          </a:p>
          <a:p>
            <a:pPr lvl="0" rtl="0">
              <a:spcBef>
                <a:spcPts val="0"/>
              </a:spcBef>
              <a:buNone/>
            </a:pPr>
            <a:r>
              <a:rPr lang="en" sz="1800">
                <a:latin typeface="Ubuntu"/>
                <a:ea typeface="Ubuntu"/>
                <a:cs typeface="Ubuntu"/>
                <a:sym typeface="Ubuntu"/>
              </a:rPr>
              <a:t>Use something like www.yourcompany.com/go or www.yourcompany.com/startnow. The link should take users to a unique page so you can track traffic you are generating on Instagram. This page should offer them INSANE VALUE</a:t>
            </a:r>
          </a:p>
          <a:p>
            <a:pPr lvl="0" rtl="0">
              <a:spcBef>
                <a:spcPts val="0"/>
              </a:spcBef>
              <a:buNone/>
            </a:pPr>
            <a:r>
              <a:t/>
            </a:r>
            <a:endParaRPr sz="1800">
              <a:latin typeface="Ubuntu"/>
              <a:ea typeface="Ubuntu"/>
              <a:cs typeface="Ubuntu"/>
              <a:sym typeface="Ubuntu"/>
            </a:endParaRPr>
          </a:p>
          <a:p>
            <a:pPr lvl="0" rtl="0">
              <a:spcBef>
                <a:spcPts val="0"/>
              </a:spcBef>
              <a:buNone/>
            </a:pPr>
            <a:r>
              <a:rPr lang="en" sz="1800">
                <a:latin typeface="Ubuntu"/>
                <a:ea typeface="Ubuntu"/>
                <a:cs typeface="Ubuntu"/>
                <a:sym typeface="Ubuntu"/>
              </a:rPr>
              <a:t>Put your URL/emojis in your location!</a:t>
            </a:r>
          </a:p>
          <a:p>
            <a:pPr lvl="0" rtl="0">
              <a:spcBef>
                <a:spcPts val="0"/>
              </a:spcBef>
              <a:buNone/>
            </a:pPr>
            <a:r>
              <a:t/>
            </a:r>
            <a:endParaRPr sz="1800">
              <a:latin typeface="Ubuntu"/>
              <a:ea typeface="Ubuntu"/>
              <a:cs typeface="Ubuntu"/>
              <a:sym typeface="Ubuntu"/>
            </a:endParaRPr>
          </a:p>
          <a:p>
            <a:pPr lvl="0" rtl="0">
              <a:spcBef>
                <a:spcPts val="0"/>
              </a:spcBef>
              <a:buNone/>
            </a:pPr>
            <a:r>
              <a:t/>
            </a:r>
            <a:endParaRPr sz="1800">
              <a:latin typeface="Ubuntu"/>
              <a:ea typeface="Ubuntu"/>
              <a:cs typeface="Ubuntu"/>
              <a:sym typeface="Ubuntu"/>
            </a:endParaRPr>
          </a:p>
        </p:txBody>
      </p:sp>
      <p:pic>
        <p:nvPicPr>
          <p:cNvPr id="731" name="Shape 731"/>
          <p:cNvPicPr preferRelativeResize="0"/>
          <p:nvPr/>
        </p:nvPicPr>
        <p:blipFill>
          <a:blip r:embed="rId3">
            <a:alphaModFix/>
          </a:blip>
          <a:stretch>
            <a:fillRect/>
          </a:stretch>
        </p:blipFill>
        <p:spPr>
          <a:xfrm>
            <a:off x="1039075" y="0"/>
            <a:ext cx="2913625" cy="1111224"/>
          </a:xfrm>
          <a:prstGeom prst="rect">
            <a:avLst/>
          </a:prstGeom>
          <a:noFill/>
          <a:ln>
            <a:noFill/>
          </a:ln>
        </p:spPr>
      </p:pic>
      <p:sp>
        <p:nvSpPr>
          <p:cNvPr id="732" name="Shape 732"/>
          <p:cNvSpPr txBox="1"/>
          <p:nvPr>
            <p:ph type="title"/>
          </p:nvPr>
        </p:nvSpPr>
        <p:spPr>
          <a:xfrm>
            <a:off x="374050" y="16442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  </a:t>
            </a:r>
          </a:p>
        </p:txBody>
      </p:sp>
      <p:pic>
        <p:nvPicPr>
          <p:cNvPr id="733" name="Shape 733"/>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7" name="Shape 737"/>
        <p:cNvGrpSpPr/>
        <p:nvPr/>
      </p:nvGrpSpPr>
      <p:grpSpPr>
        <a:xfrm>
          <a:off x="0" y="0"/>
          <a:ext cx="0" cy="0"/>
          <a:chOff x="0" y="0"/>
          <a:chExt cx="0" cy="0"/>
        </a:xfrm>
      </p:grpSpPr>
      <p:sp>
        <p:nvSpPr>
          <p:cNvPr id="738" name="Shape 73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Scheduling posts on Instagram!</a:t>
            </a:r>
          </a:p>
        </p:txBody>
      </p:sp>
      <p:sp>
        <p:nvSpPr>
          <p:cNvPr id="739" name="Shape 739"/>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t/>
            </a:r>
            <a:endParaRPr sz="4800">
              <a:latin typeface="Ubuntu"/>
              <a:ea typeface="Ubuntu"/>
              <a:cs typeface="Ubuntu"/>
              <a:sym typeface="Ubuntu"/>
            </a:endParaRPr>
          </a:p>
        </p:txBody>
      </p:sp>
      <p:pic>
        <p:nvPicPr>
          <p:cNvPr id="740" name="Shape 740"/>
          <p:cNvPicPr preferRelativeResize="0"/>
          <p:nvPr/>
        </p:nvPicPr>
        <p:blipFill>
          <a:blip r:embed="rId3">
            <a:alphaModFix/>
          </a:blip>
          <a:stretch>
            <a:fillRect/>
          </a:stretch>
        </p:blipFill>
        <p:spPr>
          <a:xfrm>
            <a:off x="2836662" y="2314575"/>
            <a:ext cx="3927875" cy="1582875"/>
          </a:xfrm>
          <a:prstGeom prst="rect">
            <a:avLst/>
          </a:prstGeom>
          <a:noFill/>
          <a:ln>
            <a:noFill/>
          </a:ln>
        </p:spPr>
      </p:pic>
      <p:pic>
        <p:nvPicPr>
          <p:cNvPr id="741" name="Shape 741"/>
          <p:cNvPicPr preferRelativeResize="0"/>
          <p:nvPr/>
        </p:nvPicPr>
        <p:blipFill>
          <a:blip r:embed="rId4">
            <a:alphaModFix/>
          </a:blip>
          <a:stretch>
            <a:fillRect/>
          </a:stretch>
        </p:blipFill>
        <p:spPr>
          <a:xfrm>
            <a:off x="410675" y="0"/>
            <a:ext cx="8322648" cy="5143499"/>
          </a:xfrm>
          <a:prstGeom prst="rect">
            <a:avLst/>
          </a:prstGeom>
          <a:noFill/>
          <a:ln>
            <a:noFill/>
          </a:ln>
        </p:spPr>
      </p:pic>
      <p:pic>
        <p:nvPicPr>
          <p:cNvPr id="742" name="Shape 742"/>
          <p:cNvPicPr preferRelativeResize="0"/>
          <p:nvPr/>
        </p:nvPicPr>
        <p:blipFill>
          <a:blip r:embed="rId5">
            <a:alphaModFix/>
          </a:blip>
          <a:stretch>
            <a:fillRect/>
          </a:stretch>
        </p:blipFill>
        <p:spPr>
          <a:xfrm>
            <a:off x="4449875" y="4440825"/>
            <a:ext cx="4694125" cy="702675"/>
          </a:xfrm>
          <a:prstGeom prst="rect">
            <a:avLst/>
          </a:prstGeom>
          <a:noFill/>
          <a:ln>
            <a:noFill/>
          </a:ln>
        </p:spPr>
      </p:pic>
      <p:sp>
        <p:nvSpPr>
          <p:cNvPr id="743" name="Shape 743"/>
          <p:cNvSpPr/>
          <p:nvPr/>
        </p:nvSpPr>
        <p:spPr>
          <a:xfrm>
            <a:off x="5340250" y="1274175"/>
            <a:ext cx="3663299" cy="2567100"/>
          </a:xfrm>
          <a:prstGeom prst="ellipse">
            <a:avLst/>
          </a:prstGeom>
          <a:noFill/>
          <a:ln cap="flat" cmpd="sng" w="1524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7" name="Shape 747"/>
        <p:cNvGrpSpPr/>
        <p:nvPr/>
      </p:nvGrpSpPr>
      <p:grpSpPr>
        <a:xfrm>
          <a:off x="0" y="0"/>
          <a:ext cx="0" cy="0"/>
          <a:chOff x="0" y="0"/>
          <a:chExt cx="0" cy="0"/>
        </a:xfrm>
      </p:grpSpPr>
      <p:sp>
        <p:nvSpPr>
          <p:cNvPr id="748" name="Shape 74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Some (girls) have all the power on IG</a:t>
            </a:r>
          </a:p>
        </p:txBody>
      </p:sp>
      <p:sp>
        <p:nvSpPr>
          <p:cNvPr id="749" name="Shape 749"/>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sz="4400">
                <a:latin typeface="Ubuntu"/>
                <a:ea typeface="Ubuntu"/>
                <a:cs typeface="Ubuntu"/>
                <a:sym typeface="Ubuntu"/>
              </a:rPr>
              <a:t> </a:t>
            </a:r>
          </a:p>
        </p:txBody>
      </p:sp>
      <p:pic>
        <p:nvPicPr>
          <p:cNvPr id="750" name="Shape 750"/>
          <p:cNvPicPr preferRelativeResize="0"/>
          <p:nvPr/>
        </p:nvPicPr>
        <p:blipFill>
          <a:blip r:embed="rId3">
            <a:alphaModFix/>
          </a:blip>
          <a:stretch>
            <a:fillRect/>
          </a:stretch>
        </p:blipFill>
        <p:spPr>
          <a:xfrm>
            <a:off x="1963612" y="1353962"/>
            <a:ext cx="6924675" cy="3571875"/>
          </a:xfrm>
          <a:prstGeom prst="rect">
            <a:avLst/>
          </a:prstGeom>
          <a:noFill/>
          <a:ln>
            <a:noFill/>
          </a:ln>
        </p:spPr>
      </p:pic>
      <p:pic>
        <p:nvPicPr>
          <p:cNvPr id="751" name="Shape 751"/>
          <p:cNvPicPr preferRelativeResize="0"/>
          <p:nvPr/>
        </p:nvPicPr>
        <p:blipFill>
          <a:blip r:embed="rId4">
            <a:alphaModFix/>
          </a:blip>
          <a:stretch>
            <a:fillRect/>
          </a:stretch>
        </p:blipFill>
        <p:spPr>
          <a:xfrm>
            <a:off x="175025" y="1353962"/>
            <a:ext cx="1695450" cy="1095375"/>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 name="Shape 755"/>
        <p:cNvGrpSpPr/>
        <p:nvPr/>
      </p:nvGrpSpPr>
      <p:grpSpPr>
        <a:xfrm>
          <a:off x="0" y="0"/>
          <a:ext cx="0" cy="0"/>
          <a:chOff x="0" y="0"/>
          <a:chExt cx="0" cy="0"/>
        </a:xfrm>
      </p:grpSpPr>
      <p:sp>
        <p:nvSpPr>
          <p:cNvPr id="756" name="Shape 75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 </a:t>
            </a:r>
          </a:p>
        </p:txBody>
      </p:sp>
      <p:sp>
        <p:nvSpPr>
          <p:cNvPr id="757" name="Shape 757"/>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sz="4800">
                <a:latin typeface="Ubuntu"/>
                <a:ea typeface="Ubuntu"/>
                <a:cs typeface="Ubuntu"/>
                <a:sym typeface="Ubuntu"/>
              </a:rPr>
              <a:t> </a:t>
            </a:r>
          </a:p>
        </p:txBody>
      </p:sp>
      <p:pic>
        <p:nvPicPr>
          <p:cNvPr id="758" name="Shape 758"/>
          <p:cNvPicPr preferRelativeResize="0"/>
          <p:nvPr/>
        </p:nvPicPr>
        <p:blipFill>
          <a:blip r:embed="rId3">
            <a:alphaModFix/>
          </a:blip>
          <a:stretch>
            <a:fillRect/>
          </a:stretch>
        </p:blipFill>
        <p:spPr>
          <a:xfrm>
            <a:off x="672700" y="87845"/>
            <a:ext cx="7591625" cy="4838004"/>
          </a:xfrm>
          <a:prstGeom prst="rect">
            <a:avLst/>
          </a:prstGeom>
          <a:noFill/>
          <a:ln>
            <a:noFill/>
          </a:ln>
        </p:spPr>
      </p:pic>
      <p:sp>
        <p:nvSpPr>
          <p:cNvPr id="759" name="Shape 759"/>
          <p:cNvSpPr/>
          <p:nvPr/>
        </p:nvSpPr>
        <p:spPr>
          <a:xfrm>
            <a:off x="5096675" y="393350"/>
            <a:ext cx="3026100" cy="1864500"/>
          </a:xfrm>
          <a:prstGeom prst="ellipse">
            <a:avLst/>
          </a:prstGeom>
          <a:noFill/>
          <a:ln cap="flat" cmpd="sng" w="1524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3" name="Shape 763"/>
        <p:cNvGrpSpPr/>
        <p:nvPr/>
      </p:nvGrpSpPr>
      <p:grpSpPr>
        <a:xfrm>
          <a:off x="0" y="0"/>
          <a:ext cx="0" cy="0"/>
          <a:chOff x="0" y="0"/>
          <a:chExt cx="0" cy="0"/>
        </a:xfrm>
      </p:grpSpPr>
      <p:sp>
        <p:nvSpPr>
          <p:cNvPr id="764" name="Shape 76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Making HOT Instagram posts</a:t>
            </a:r>
          </a:p>
        </p:txBody>
      </p:sp>
      <p:sp>
        <p:nvSpPr>
          <p:cNvPr id="765" name="Shape 765"/>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Font typeface="Ubuntu"/>
              <a:buAutoNum type="arabicPeriod"/>
            </a:pPr>
            <a:r>
              <a:rPr lang="en">
                <a:latin typeface="Ubuntu"/>
                <a:ea typeface="Ubuntu"/>
                <a:cs typeface="Ubuntu"/>
                <a:sym typeface="Ubuntu"/>
              </a:rPr>
              <a:t>Use Canva.com (desktop),</a:t>
            </a:r>
          </a:p>
          <a:p>
            <a:pPr indent="457200" lvl="0" rtl="0">
              <a:spcBef>
                <a:spcPts val="0"/>
              </a:spcBef>
              <a:buNone/>
            </a:pPr>
            <a:r>
              <a:rPr lang="en">
                <a:latin typeface="Ubuntu"/>
                <a:ea typeface="Ubuntu"/>
                <a:cs typeface="Ubuntu"/>
                <a:sym typeface="Ubuntu"/>
              </a:rPr>
              <a:t>or Text Cutie (app) to make posts</a:t>
            </a:r>
          </a:p>
          <a:p>
            <a:pPr indent="-228600" lvl="0" marL="457200" rtl="0">
              <a:spcBef>
                <a:spcPts val="0"/>
              </a:spcBef>
              <a:buFont typeface="Ubuntu"/>
              <a:buAutoNum type="arabicPeriod"/>
            </a:pPr>
            <a:r>
              <a:rPr lang="en">
                <a:latin typeface="Ubuntu"/>
                <a:ea typeface="Ubuntu"/>
                <a:cs typeface="Ubuntu"/>
                <a:sym typeface="Ubuntu"/>
              </a:rPr>
              <a:t>Use Hootsuite or Buffergram</a:t>
            </a:r>
          </a:p>
          <a:p>
            <a:pPr indent="457200" lvl="0" rtl="0">
              <a:spcBef>
                <a:spcPts val="0"/>
              </a:spcBef>
              <a:buNone/>
            </a:pPr>
            <a:r>
              <a:rPr lang="en">
                <a:latin typeface="Ubuntu"/>
                <a:ea typeface="Ubuntu"/>
                <a:cs typeface="Ubuntu"/>
                <a:sym typeface="Ubuntu"/>
              </a:rPr>
              <a:t>to schedule Instagram posts</a:t>
            </a:r>
          </a:p>
          <a:p>
            <a:pPr indent="0" lvl="0" marL="0" rtl="0">
              <a:spcBef>
                <a:spcPts val="0"/>
              </a:spcBef>
              <a:buNone/>
            </a:pPr>
            <a:r>
              <a:rPr lang="en">
                <a:latin typeface="Ubuntu"/>
                <a:ea typeface="Ubuntu"/>
                <a:cs typeface="Ubuntu"/>
                <a:sym typeface="Ubuntu"/>
              </a:rPr>
              <a:t>3.	</a:t>
            </a:r>
            <a:r>
              <a:rPr lang="en" u="sng">
                <a:solidFill>
                  <a:schemeClr val="hlink"/>
                </a:solidFill>
                <a:latin typeface="Ubuntu"/>
                <a:ea typeface="Ubuntu"/>
                <a:cs typeface="Ubuntu"/>
                <a:sym typeface="Ubuntu"/>
                <a:hlinkClick r:id="rId3"/>
              </a:rPr>
              <a:t>http://websta.me/hot</a:t>
            </a:r>
            <a:r>
              <a:rPr lang="en">
                <a:latin typeface="Ubuntu"/>
                <a:ea typeface="Ubuntu"/>
                <a:cs typeface="Ubuntu"/>
                <a:sym typeface="Ubuntu"/>
              </a:rPr>
              <a:t> will help</a:t>
            </a:r>
          </a:p>
          <a:p>
            <a:pPr indent="0" lvl="0" marL="0" rtl="0">
              <a:spcBef>
                <a:spcPts val="0"/>
              </a:spcBef>
              <a:buNone/>
            </a:pPr>
            <a:r>
              <a:rPr lang="en">
                <a:latin typeface="Ubuntu"/>
                <a:ea typeface="Ubuntu"/>
                <a:cs typeface="Ubuntu"/>
                <a:sym typeface="Ubuntu"/>
              </a:rPr>
              <a:t>	you find hashtags</a:t>
            </a:r>
          </a:p>
        </p:txBody>
      </p:sp>
      <p:pic>
        <p:nvPicPr>
          <p:cNvPr id="766" name="Shape 766"/>
          <p:cNvPicPr preferRelativeResize="0"/>
          <p:nvPr/>
        </p:nvPicPr>
        <p:blipFill>
          <a:blip r:embed="rId4">
            <a:alphaModFix/>
          </a:blip>
          <a:stretch>
            <a:fillRect/>
          </a:stretch>
        </p:blipFill>
        <p:spPr>
          <a:xfrm>
            <a:off x="4449875" y="4440825"/>
            <a:ext cx="4694125" cy="702675"/>
          </a:xfrm>
          <a:prstGeom prst="rect">
            <a:avLst/>
          </a:prstGeom>
          <a:noFill/>
          <a:ln>
            <a:noFill/>
          </a:ln>
        </p:spPr>
      </p:pic>
      <p:pic>
        <p:nvPicPr>
          <p:cNvPr id="767" name="Shape 767"/>
          <p:cNvPicPr preferRelativeResize="0"/>
          <p:nvPr/>
        </p:nvPicPr>
        <p:blipFill>
          <a:blip r:embed="rId5">
            <a:alphaModFix/>
          </a:blip>
          <a:stretch>
            <a:fillRect/>
          </a:stretch>
        </p:blipFill>
        <p:spPr>
          <a:xfrm>
            <a:off x="6847897" y="1063374"/>
            <a:ext cx="1838900" cy="3280050"/>
          </a:xfrm>
          <a:prstGeom prst="rect">
            <a:avLst/>
          </a:prstGeom>
          <a:noFill/>
          <a:ln>
            <a:noFill/>
          </a:ln>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1" name="Shape 771"/>
        <p:cNvGrpSpPr/>
        <p:nvPr/>
      </p:nvGrpSpPr>
      <p:grpSpPr>
        <a:xfrm>
          <a:off x="0" y="0"/>
          <a:ext cx="0" cy="0"/>
          <a:chOff x="0" y="0"/>
          <a:chExt cx="0" cy="0"/>
        </a:xfrm>
      </p:grpSpPr>
      <p:sp>
        <p:nvSpPr>
          <p:cNvPr id="772" name="Shape 77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Businesses who may need Instagram</a:t>
            </a:r>
          </a:p>
        </p:txBody>
      </p:sp>
      <p:sp>
        <p:nvSpPr>
          <p:cNvPr id="773" name="Shape 773"/>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Font typeface="Ubuntu"/>
              <a:buChar char="-"/>
            </a:pPr>
            <a:r>
              <a:rPr lang="en">
                <a:latin typeface="Ubuntu"/>
                <a:ea typeface="Ubuntu"/>
                <a:cs typeface="Ubuntu"/>
                <a:sym typeface="Ubuntu"/>
              </a:rPr>
              <a:t>Anything with a “product” that looks cool e.g. fashion, technology, personal brand, </a:t>
            </a:r>
          </a:p>
          <a:p>
            <a:pPr indent="-228600" lvl="0" marL="457200" rtl="0">
              <a:spcBef>
                <a:spcPts val="0"/>
              </a:spcBef>
              <a:buFont typeface="Ubuntu"/>
              <a:buChar char="-"/>
            </a:pPr>
            <a:r>
              <a:rPr lang="en">
                <a:latin typeface="Ubuntu"/>
                <a:ea typeface="Ubuntu"/>
                <a:cs typeface="Ubuntu"/>
                <a:sym typeface="Ubuntu"/>
              </a:rPr>
              <a:t>Apps/Software/Platforms looking to get a large (as in tens of thousands) userbase</a:t>
            </a:r>
          </a:p>
          <a:p>
            <a:pPr indent="-228600" lvl="0" marL="457200" rtl="0">
              <a:spcBef>
                <a:spcPts val="0"/>
              </a:spcBef>
              <a:buFont typeface="Ubuntu"/>
              <a:buChar char="-"/>
            </a:pPr>
            <a:r>
              <a:rPr lang="en">
                <a:latin typeface="Ubuntu"/>
                <a:ea typeface="Ubuntu"/>
                <a:cs typeface="Ubuntu"/>
                <a:sym typeface="Ubuntu"/>
              </a:rPr>
              <a:t>Anyone “building a brand”</a:t>
            </a:r>
          </a:p>
        </p:txBody>
      </p:sp>
      <p:pic>
        <p:nvPicPr>
          <p:cNvPr id="774" name="Shape 774"/>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8" name="Shape 778"/>
        <p:cNvGrpSpPr/>
        <p:nvPr/>
      </p:nvGrpSpPr>
      <p:grpSpPr>
        <a:xfrm>
          <a:off x="0" y="0"/>
          <a:ext cx="0" cy="0"/>
          <a:chOff x="0" y="0"/>
          <a:chExt cx="0" cy="0"/>
        </a:xfrm>
      </p:grpSpPr>
      <p:sp>
        <p:nvSpPr>
          <p:cNvPr id="779" name="Shape 77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780" name="Shape 780"/>
          <p:cNvPicPr preferRelativeResize="0"/>
          <p:nvPr/>
        </p:nvPicPr>
        <p:blipFill>
          <a:blip r:embed="rId3">
            <a:alphaModFix/>
          </a:blip>
          <a:stretch>
            <a:fillRect/>
          </a:stretch>
        </p:blipFill>
        <p:spPr>
          <a:xfrm>
            <a:off x="1037825" y="211824"/>
            <a:ext cx="5651525" cy="3773774"/>
          </a:xfrm>
          <a:prstGeom prst="rect">
            <a:avLst/>
          </a:prstGeom>
          <a:noFill/>
          <a:ln>
            <a:noFill/>
          </a:ln>
        </p:spPr>
      </p:pic>
      <p:sp>
        <p:nvSpPr>
          <p:cNvPr id="781" name="Shape 78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6. </a:t>
            </a:r>
          </a:p>
        </p:txBody>
      </p:sp>
      <p:sp>
        <p:nvSpPr>
          <p:cNvPr id="782" name="Shape 782"/>
          <p:cNvSpPr txBox="1"/>
          <p:nvPr/>
        </p:nvSpPr>
        <p:spPr>
          <a:xfrm>
            <a:off x="983700" y="4131650"/>
            <a:ext cx="7176599" cy="665099"/>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FFFF"/>
                </a:solidFill>
                <a:latin typeface="Ubuntu"/>
                <a:ea typeface="Ubuntu"/>
                <a:cs typeface="Ubuntu"/>
                <a:sym typeface="Ubuntu"/>
              </a:rPr>
              <a:t>Make your posts public!</a:t>
            </a:r>
          </a:p>
          <a:p>
            <a:pPr lvl="0">
              <a:spcBef>
                <a:spcPts val="0"/>
              </a:spcBef>
              <a:buNone/>
            </a:pPr>
            <a:r>
              <a:rPr b="1" lang="en" sz="2400">
                <a:solidFill>
                  <a:srgbClr val="FFFFFF"/>
                </a:solidFill>
                <a:latin typeface="Ubuntu"/>
                <a:ea typeface="Ubuntu"/>
                <a:cs typeface="Ubuntu"/>
                <a:sym typeface="Ubuntu"/>
              </a:rPr>
              <a:t>Add me on Facebook here: </a:t>
            </a:r>
            <a:r>
              <a:rPr b="1" lang="en" sz="2400" u="sng">
                <a:solidFill>
                  <a:schemeClr val="hlink"/>
                </a:solidFill>
                <a:latin typeface="Ubuntu"/>
                <a:ea typeface="Ubuntu"/>
                <a:cs typeface="Ubuntu"/>
                <a:sym typeface="Ubuntu"/>
                <a:hlinkClick r:id="rId4"/>
              </a:rPr>
              <a:t>Vincent Dignan</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146" name="Shape 146"/>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spcBef>
                <a:spcPts val="0"/>
              </a:spcBef>
              <a:buNone/>
            </a:pPr>
            <a:r>
              <a:rPr b="1" lang="en" u="sng">
                <a:solidFill>
                  <a:srgbClr val="FFFFFF"/>
                </a:solidFill>
                <a:latin typeface="Ubuntu"/>
                <a:ea typeface="Ubuntu"/>
                <a:cs typeface="Ubuntu"/>
                <a:sym typeface="Ubuntu"/>
              </a:rPr>
              <a:t>AGENDA</a:t>
            </a:r>
          </a:p>
          <a:p>
            <a:pPr lvl="0" rtl="0">
              <a:spcBef>
                <a:spcPts val="0"/>
              </a:spcBef>
              <a:buNone/>
            </a:pPr>
            <a:r>
              <a:t/>
            </a:r>
            <a:endParaRPr b="1" u="sng">
              <a:solidFill>
                <a:srgbClr val="FFFFFF"/>
              </a:solidFill>
              <a:latin typeface="Ubuntu"/>
              <a:ea typeface="Ubuntu"/>
              <a:cs typeface="Ubuntu"/>
              <a:sym typeface="Ubuntu"/>
            </a:endParaRPr>
          </a:p>
          <a:p>
            <a:pPr indent="-431800" lvl="0" marL="457200" rtl="0" algn="l">
              <a:spcBef>
                <a:spcPts val="0"/>
              </a:spcBef>
              <a:buClr>
                <a:srgbClr val="FFFFFF"/>
              </a:buClr>
              <a:buSzPct val="100000"/>
              <a:buFont typeface="Ubuntu"/>
              <a:buChar char="-"/>
            </a:pPr>
            <a:r>
              <a:rPr b="1" lang="en" sz="3200">
                <a:solidFill>
                  <a:srgbClr val="FFFFFF"/>
                </a:solidFill>
                <a:latin typeface="Ubuntu"/>
                <a:ea typeface="Ubuntu"/>
                <a:cs typeface="Ubuntu"/>
                <a:sym typeface="Ubuntu"/>
              </a:rPr>
              <a:t>What is growth hacking?</a:t>
            </a:r>
          </a:p>
          <a:p>
            <a:pPr indent="-431800" lvl="0" marL="457200" rtl="0" algn="l">
              <a:spcBef>
                <a:spcPts val="0"/>
              </a:spcBef>
              <a:buClr>
                <a:srgbClr val="FFFFFF"/>
              </a:buClr>
              <a:buSzPct val="100000"/>
              <a:buFont typeface="Ubuntu"/>
              <a:buChar char="-"/>
            </a:pPr>
            <a:r>
              <a:rPr b="1" lang="en" sz="3200">
                <a:solidFill>
                  <a:srgbClr val="FFFFFF"/>
                </a:solidFill>
                <a:latin typeface="Ubuntu"/>
                <a:ea typeface="Ubuntu"/>
                <a:cs typeface="Ubuntu"/>
                <a:sym typeface="Ubuntu"/>
              </a:rPr>
              <a:t>How to growth hack IRL/social </a:t>
            </a:r>
          </a:p>
          <a:p>
            <a:pPr indent="-431800" lvl="0" marL="457200" rtl="0" algn="l">
              <a:spcBef>
                <a:spcPts val="0"/>
              </a:spcBef>
              <a:buClr>
                <a:srgbClr val="FFFFFF"/>
              </a:buClr>
              <a:buSzPct val="100000"/>
              <a:buFont typeface="Ubuntu"/>
              <a:buChar char="-"/>
            </a:pPr>
            <a:r>
              <a:rPr b="1" lang="en" sz="3200">
                <a:solidFill>
                  <a:srgbClr val="FFFFFF"/>
                </a:solidFill>
                <a:latin typeface="Ubuntu"/>
                <a:ea typeface="Ubuntu"/>
                <a:cs typeface="Ubuntu"/>
                <a:sym typeface="Ubuntu"/>
              </a:rPr>
              <a:t>Activity: Finding customers on Twitter</a:t>
            </a:r>
          </a:p>
          <a:p>
            <a:pPr indent="-431800" lvl="0" marL="457200" rtl="0" algn="l">
              <a:spcBef>
                <a:spcPts val="0"/>
              </a:spcBef>
              <a:buClr>
                <a:srgbClr val="FFFFFF"/>
              </a:buClr>
              <a:buSzPct val="100000"/>
              <a:buFont typeface="Ubuntu"/>
              <a:buChar char="-"/>
            </a:pPr>
            <a:r>
              <a:rPr b="1" lang="en" sz="3200">
                <a:solidFill>
                  <a:srgbClr val="FFFFFF"/>
                </a:solidFill>
                <a:latin typeface="Ubuntu"/>
                <a:ea typeface="Ubuntu"/>
                <a:cs typeface="Ubuntu"/>
                <a:sym typeface="Ubuntu"/>
              </a:rPr>
              <a:t>Social news, email</a:t>
            </a:r>
          </a:p>
          <a:p>
            <a:pPr indent="-431800" lvl="0" marL="457200" rtl="0" algn="l">
              <a:spcBef>
                <a:spcPts val="0"/>
              </a:spcBef>
              <a:buClr>
                <a:srgbClr val="FFFFFF"/>
              </a:buClr>
              <a:buSzPct val="100000"/>
              <a:buFont typeface="Ubuntu"/>
              <a:buChar char="-"/>
            </a:pPr>
            <a:r>
              <a:rPr b="1" lang="en" sz="3200">
                <a:solidFill>
                  <a:srgbClr val="FFFFFF"/>
                </a:solidFill>
                <a:latin typeface="Ubuntu"/>
                <a:ea typeface="Ubuntu"/>
                <a:cs typeface="Ubuntu"/>
                <a:sym typeface="Ubuntu"/>
              </a:rPr>
              <a:t>Productivity, psychology, and more</a:t>
            </a:r>
          </a:p>
          <a:p>
            <a:pPr indent="-431800" lvl="0" marL="457200" rtl="0" algn="l">
              <a:spcBef>
                <a:spcPts val="0"/>
              </a:spcBef>
              <a:buClr>
                <a:srgbClr val="FFFFFF"/>
              </a:buClr>
              <a:buSzPct val="100000"/>
              <a:buFont typeface="Ubuntu"/>
              <a:buChar char="-"/>
            </a:pPr>
            <a:r>
              <a:rPr b="1" lang="en" sz="3200">
                <a:solidFill>
                  <a:srgbClr val="FFFFFF"/>
                </a:solidFill>
                <a:latin typeface="Ubuntu"/>
                <a:ea typeface="Ubuntu"/>
                <a:cs typeface="Ubuntu"/>
                <a:sym typeface="Ubuntu"/>
              </a:rPr>
              <a:t>(Content marketing on next page)</a:t>
            </a:r>
          </a:p>
          <a:p>
            <a:pPr lvl="0" rtl="0">
              <a:spcBef>
                <a:spcPts val="0"/>
              </a:spcBef>
              <a:buNone/>
            </a:pPr>
            <a:r>
              <a:t/>
            </a:r>
            <a:endParaRPr b="1" sz="3300">
              <a:solidFill>
                <a:srgbClr val="FFFFFF"/>
              </a:solidFill>
              <a:latin typeface="Ubuntu"/>
              <a:ea typeface="Ubuntu"/>
              <a:cs typeface="Ubuntu"/>
              <a:sym typeface="Ubuntu"/>
            </a:endParaRPr>
          </a:p>
          <a:p>
            <a:pPr lvl="0" rtl="0">
              <a:spcBef>
                <a:spcPts val="0"/>
              </a:spcBef>
              <a:buNone/>
            </a:pPr>
            <a:r>
              <a:t/>
            </a:r>
            <a:endParaRPr b="1" sz="3300"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147" name="Shape 147"/>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148" name="Shape 148"/>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 name="Shape 786"/>
        <p:cNvGrpSpPr/>
        <p:nvPr/>
      </p:nvGrpSpPr>
      <p:grpSpPr>
        <a:xfrm>
          <a:off x="0" y="0"/>
          <a:ext cx="0" cy="0"/>
          <a:chOff x="0" y="0"/>
          <a:chExt cx="0" cy="0"/>
        </a:xfrm>
      </p:grpSpPr>
      <p:sp>
        <p:nvSpPr>
          <p:cNvPr id="787" name="Shape 787"/>
          <p:cNvSpPr txBox="1"/>
          <p:nvPr>
            <p:ph type="title"/>
          </p:nvPr>
        </p:nvSpPr>
        <p:spPr>
          <a:xfrm>
            <a:off x="457200" y="52452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Your Facebook Group: Get 1,000 members in 30 minutes</a:t>
            </a:r>
          </a:p>
        </p:txBody>
      </p:sp>
      <p:sp>
        <p:nvSpPr>
          <p:cNvPr id="788" name="Shape 788"/>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sz="1800">
                <a:latin typeface="Ubuntu"/>
                <a:ea typeface="Ubuntu"/>
                <a:cs typeface="Ubuntu"/>
                <a:sym typeface="Ubuntu"/>
              </a:rPr>
              <a:t>1) Create group, image, description, etc</a:t>
            </a:r>
          </a:p>
          <a:p>
            <a:pPr lvl="0" rtl="0">
              <a:spcBef>
                <a:spcPts val="0"/>
              </a:spcBef>
              <a:buNone/>
            </a:pPr>
            <a:r>
              <a:rPr lang="en" sz="1800">
                <a:latin typeface="Ubuntu"/>
                <a:ea typeface="Ubuntu"/>
                <a:cs typeface="Ubuntu"/>
                <a:sym typeface="Ubuntu"/>
              </a:rPr>
              <a:t>2) Click "Add people to group" on top right</a:t>
            </a:r>
          </a:p>
          <a:p>
            <a:pPr lvl="0" rtl="0">
              <a:spcBef>
                <a:spcPts val="0"/>
              </a:spcBef>
              <a:buNone/>
            </a:pPr>
            <a:r>
              <a:rPr lang="en" sz="1800">
                <a:latin typeface="Ubuntu"/>
                <a:ea typeface="Ubuntu"/>
                <a:cs typeface="Ubuntu"/>
                <a:sym typeface="Ubuntu"/>
              </a:rPr>
              <a:t>3) Press "a" key to bring up all of your friends who start with the letter a, click them one by one, eventually after selecting 8 or so it will say it is full.</a:t>
            </a:r>
          </a:p>
          <a:p>
            <a:pPr lvl="0" rtl="0">
              <a:spcBef>
                <a:spcPts val="0"/>
              </a:spcBef>
              <a:buNone/>
            </a:pPr>
            <a:r>
              <a:rPr lang="en" sz="1800">
                <a:latin typeface="Ubuntu"/>
                <a:ea typeface="Ubuntu"/>
                <a:cs typeface="Ubuntu"/>
                <a:sym typeface="Ubuntu"/>
              </a:rPr>
              <a:t>4) Then type "b" and click all of those, and so on, all the way through the alphabet</a:t>
            </a:r>
          </a:p>
          <a:p>
            <a:pPr lvl="0" rtl="0">
              <a:spcBef>
                <a:spcPts val="0"/>
              </a:spcBef>
              <a:buNone/>
            </a:pPr>
            <a:r>
              <a:rPr lang="en" sz="1800">
                <a:latin typeface="Ubuntu"/>
                <a:ea typeface="Ubuntu"/>
                <a:cs typeface="Ubuntu"/>
                <a:sym typeface="Ubuntu"/>
              </a:rPr>
              <a:t>5) When you get to z, add a vowel to each letter, so firstly "ao", "bo", "co" etc</a:t>
            </a:r>
          </a:p>
          <a:p>
            <a:pPr lvl="0" rtl="0">
              <a:spcBef>
                <a:spcPts val="0"/>
              </a:spcBef>
              <a:buNone/>
            </a:pPr>
            <a:r>
              <a:rPr lang="en" sz="1800">
                <a:latin typeface="Ubuntu"/>
                <a:ea typeface="Ubuntu"/>
                <a:cs typeface="Ubuntu"/>
                <a:sym typeface="Ubuntu"/>
              </a:rPr>
              <a:t>6) Repeat for a, e, i, and u after the first letter</a:t>
            </a:r>
          </a:p>
          <a:p>
            <a:pPr lvl="0" rtl="0">
              <a:spcBef>
                <a:spcPts val="0"/>
              </a:spcBef>
              <a:buNone/>
            </a:pPr>
            <a:r>
              <a:rPr lang="en" sz="1800">
                <a:latin typeface="Ubuntu"/>
                <a:ea typeface="Ubuntu"/>
                <a:cs typeface="Ubuntu"/>
                <a:sym typeface="Ubuntu"/>
              </a:rPr>
              <a:t>7) This will cover 95% of you and your co-founders friends lists, and you're done</a:t>
            </a:r>
          </a:p>
          <a:p>
            <a:pPr lvl="0" rtl="0">
              <a:spcBef>
                <a:spcPts val="0"/>
              </a:spcBef>
              <a:buNone/>
            </a:pPr>
            <a:r>
              <a:t/>
            </a:r>
            <a:endParaRPr sz="1800">
              <a:latin typeface="Ubuntu"/>
              <a:ea typeface="Ubuntu"/>
              <a:cs typeface="Ubuntu"/>
              <a:sym typeface="Ubuntu"/>
            </a:endParaRPr>
          </a:p>
        </p:txBody>
      </p:sp>
      <p:pic>
        <p:nvPicPr>
          <p:cNvPr id="789" name="Shape 789"/>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 name="Shape 793"/>
        <p:cNvGrpSpPr/>
        <p:nvPr/>
      </p:nvGrpSpPr>
      <p:grpSpPr>
        <a:xfrm>
          <a:off x="0" y="0"/>
          <a:ext cx="0" cy="0"/>
          <a:chOff x="0" y="0"/>
          <a:chExt cx="0" cy="0"/>
        </a:xfrm>
      </p:grpSpPr>
      <p:sp>
        <p:nvSpPr>
          <p:cNvPr id="794" name="Shape 794"/>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t/>
            </a:r>
            <a:endParaRPr/>
          </a:p>
        </p:txBody>
      </p:sp>
      <p:sp>
        <p:nvSpPr>
          <p:cNvPr id="795" name="Shape 79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t/>
            </a:r>
            <a:endParaRPr/>
          </a:p>
        </p:txBody>
      </p:sp>
      <p:pic>
        <p:nvPicPr>
          <p:cNvPr id="796" name="Shape 796"/>
          <p:cNvPicPr preferRelativeResize="0"/>
          <p:nvPr/>
        </p:nvPicPr>
        <p:blipFill>
          <a:blip r:embed="rId3">
            <a:alphaModFix/>
          </a:blip>
          <a:stretch>
            <a:fillRect/>
          </a:stretch>
        </p:blipFill>
        <p:spPr>
          <a:xfrm>
            <a:off x="-8" y="0"/>
            <a:ext cx="9043516" cy="5143500"/>
          </a:xfrm>
          <a:prstGeom prst="rect">
            <a:avLst/>
          </a:prstGeom>
          <a:noFill/>
          <a:ln>
            <a:noFill/>
          </a:ln>
        </p:spPr>
      </p:pic>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0" name="Shape 800"/>
        <p:cNvGrpSpPr/>
        <p:nvPr/>
      </p:nvGrpSpPr>
      <p:grpSpPr>
        <a:xfrm>
          <a:off x="0" y="0"/>
          <a:ext cx="0" cy="0"/>
          <a:chOff x="0" y="0"/>
          <a:chExt cx="0" cy="0"/>
        </a:xfrm>
      </p:grpSpPr>
      <p:sp>
        <p:nvSpPr>
          <p:cNvPr id="801" name="Shape 80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802" name="Shape 80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803" name="Shape 803"/>
          <p:cNvPicPr preferRelativeResize="0"/>
          <p:nvPr/>
        </p:nvPicPr>
        <p:blipFill>
          <a:blip r:embed="rId3">
            <a:alphaModFix/>
          </a:blip>
          <a:stretch>
            <a:fillRect/>
          </a:stretch>
        </p:blipFill>
        <p:spPr>
          <a:xfrm>
            <a:off x="1456898" y="0"/>
            <a:ext cx="6230163" cy="5143500"/>
          </a:xfrm>
          <a:prstGeom prst="rect">
            <a:avLst/>
          </a:prstGeom>
          <a:noFill/>
          <a:ln>
            <a:noFill/>
          </a:ln>
        </p:spPr>
      </p:pic>
      <p:pic>
        <p:nvPicPr>
          <p:cNvPr id="804" name="Shape 804"/>
          <p:cNvPicPr preferRelativeResize="0"/>
          <p:nvPr/>
        </p:nvPicPr>
        <p:blipFill>
          <a:blip r:embed="rId4">
            <a:alphaModFix/>
          </a:blip>
          <a:stretch>
            <a:fillRect/>
          </a:stretch>
        </p:blipFill>
        <p:spPr>
          <a:xfrm>
            <a:off x="8216853" y="4116653"/>
            <a:ext cx="835349" cy="976525"/>
          </a:xfrm>
          <a:prstGeom prst="rect">
            <a:avLst/>
          </a:prstGeom>
          <a:noFill/>
          <a:ln>
            <a:noFill/>
          </a:ln>
        </p:spPr>
      </p:pic>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8" name="Shape 808"/>
        <p:cNvGrpSpPr/>
        <p:nvPr/>
      </p:nvGrpSpPr>
      <p:grpSpPr>
        <a:xfrm>
          <a:off x="0" y="0"/>
          <a:ext cx="0" cy="0"/>
          <a:chOff x="0" y="0"/>
          <a:chExt cx="0" cy="0"/>
        </a:xfrm>
      </p:grpSpPr>
      <p:sp>
        <p:nvSpPr>
          <p:cNvPr id="809" name="Shape 809"/>
          <p:cNvSpPr txBox="1"/>
          <p:nvPr>
            <p:ph type="title"/>
          </p:nvPr>
        </p:nvSpPr>
        <p:spPr>
          <a:xfrm>
            <a:off x="533250" y="2814700"/>
            <a:ext cx="8812500" cy="857400"/>
          </a:xfrm>
          <a:prstGeom prst="rect">
            <a:avLst/>
          </a:prstGeom>
        </p:spPr>
        <p:txBody>
          <a:bodyPr anchorCtr="0" anchor="b" bIns="91425" lIns="91425" rIns="91425" tIns="91425">
            <a:noAutofit/>
          </a:bodyPr>
          <a:lstStyle/>
          <a:p>
            <a:pPr lvl="0" rtl="0">
              <a:spcBef>
                <a:spcPts val="0"/>
              </a:spcBef>
              <a:buNone/>
            </a:pPr>
            <a:r>
              <a:t/>
            </a:r>
            <a:endParaRPr sz="2700">
              <a:latin typeface="Ubuntu"/>
              <a:ea typeface="Ubuntu"/>
              <a:cs typeface="Ubuntu"/>
              <a:sym typeface="Ubuntu"/>
            </a:endParaRPr>
          </a:p>
          <a:p>
            <a:pPr lvl="0" rtl="0">
              <a:spcBef>
                <a:spcPts val="0"/>
              </a:spcBef>
              <a:buNone/>
            </a:pPr>
            <a:r>
              <a:rPr lang="en" sz="2700">
                <a:latin typeface="Ubuntu"/>
                <a:ea typeface="Ubuntu"/>
                <a:cs typeface="Ubuntu"/>
                <a:sym typeface="Ubuntu"/>
              </a:rPr>
              <a:t>Custom Audiences is how you Facebook Ad:</a:t>
            </a:r>
          </a:p>
          <a:p>
            <a:pPr lvl="0" rtl="0">
              <a:spcBef>
                <a:spcPts val="0"/>
              </a:spcBef>
              <a:buNone/>
            </a:pPr>
            <a:r>
              <a:rPr lang="en" sz="2700">
                <a:latin typeface="Ubuntu"/>
                <a:ea typeface="Ubuntu"/>
                <a:cs typeface="Ubuntu"/>
                <a:sym typeface="Ubuntu"/>
              </a:rPr>
              <a:t>Spaceship.rocks simplifies this</a:t>
            </a:r>
          </a:p>
          <a:p>
            <a:pPr lvl="0" rtl="0">
              <a:spcBef>
                <a:spcPts val="0"/>
              </a:spcBef>
              <a:buNone/>
            </a:pPr>
            <a:r>
              <a:t/>
            </a:r>
            <a:endParaRPr sz="2000">
              <a:latin typeface="Ubuntu"/>
              <a:ea typeface="Ubuntu"/>
              <a:cs typeface="Ubuntu"/>
              <a:sym typeface="Ubuntu"/>
            </a:endParaRPr>
          </a:p>
          <a:p>
            <a:pPr indent="-355600" lvl="0" marL="457200" rtl="0">
              <a:spcBef>
                <a:spcPts val="0"/>
              </a:spcBef>
              <a:buSzPct val="100000"/>
              <a:buFont typeface="Ubuntu"/>
              <a:buChar char="-"/>
            </a:pPr>
            <a:r>
              <a:rPr lang="en" sz="2000">
                <a:latin typeface="Ubuntu"/>
                <a:ea typeface="Ubuntu"/>
                <a:cs typeface="Ubuntu"/>
                <a:sym typeface="Ubuntu"/>
              </a:rPr>
              <a:t>Export competitors followers</a:t>
            </a:r>
          </a:p>
          <a:p>
            <a:pPr indent="-355600" lvl="0" marL="457200" rtl="0">
              <a:spcBef>
                <a:spcPts val="0"/>
              </a:spcBef>
              <a:buSzPct val="100000"/>
              <a:buFont typeface="Ubuntu"/>
              <a:buChar char="-"/>
            </a:pPr>
            <a:r>
              <a:rPr lang="en" sz="2000">
                <a:latin typeface="Ubuntu"/>
                <a:ea typeface="Ubuntu"/>
                <a:cs typeface="Ubuntu"/>
                <a:sym typeface="Ubuntu"/>
              </a:rPr>
              <a:t>Turn them into emails</a:t>
            </a:r>
          </a:p>
          <a:p>
            <a:pPr indent="-355600" lvl="0" marL="457200" rtl="0">
              <a:spcBef>
                <a:spcPts val="0"/>
              </a:spcBef>
              <a:buSzPct val="100000"/>
              <a:buFont typeface="Ubuntu"/>
              <a:buChar char="-"/>
            </a:pPr>
            <a:r>
              <a:rPr lang="en" sz="2000">
                <a:latin typeface="Ubuntu"/>
                <a:ea typeface="Ubuntu"/>
                <a:cs typeface="Ubuntu"/>
                <a:sym typeface="Ubuntu"/>
              </a:rPr>
              <a:t>Use emails?</a:t>
            </a:r>
          </a:p>
          <a:p>
            <a:pPr indent="-355600" lvl="0" marL="457200" rtl="0">
              <a:spcBef>
                <a:spcPts val="0"/>
              </a:spcBef>
              <a:buSzPct val="100000"/>
              <a:buFont typeface="Ubuntu"/>
              <a:buChar char="-"/>
            </a:pPr>
            <a:r>
              <a:rPr lang="en" sz="2000">
                <a:latin typeface="Ubuntu"/>
                <a:ea typeface="Ubuntu"/>
                <a:cs typeface="Ubuntu"/>
                <a:sym typeface="Ubuntu"/>
              </a:rPr>
              <a:t>Feed into Facebook/Twitter </a:t>
            </a:r>
          </a:p>
          <a:p>
            <a:pPr indent="457200" lvl="0" rtl="0">
              <a:spcBef>
                <a:spcPts val="0"/>
              </a:spcBef>
              <a:buNone/>
            </a:pPr>
            <a:r>
              <a:rPr lang="en" sz="2000">
                <a:latin typeface="Ubuntu"/>
                <a:ea typeface="Ubuntu"/>
                <a:cs typeface="Ubuntu"/>
                <a:sym typeface="Ubuntu"/>
              </a:rPr>
              <a:t>as ads</a:t>
            </a:r>
          </a:p>
          <a:p>
            <a:pPr lvl="0" rtl="0">
              <a:spcBef>
                <a:spcPts val="0"/>
              </a:spcBef>
              <a:buNone/>
            </a:pPr>
            <a:r>
              <a:t/>
            </a:r>
            <a:endParaRPr sz="2000">
              <a:latin typeface="Ubuntu"/>
              <a:ea typeface="Ubuntu"/>
              <a:cs typeface="Ubuntu"/>
              <a:sym typeface="Ubuntu"/>
            </a:endParaRPr>
          </a:p>
          <a:p>
            <a:pPr lvl="0" rtl="0">
              <a:spcBef>
                <a:spcPts val="0"/>
              </a:spcBef>
              <a:buNone/>
            </a:pPr>
            <a:r>
              <a:t/>
            </a:r>
            <a:endParaRPr sz="2000">
              <a:latin typeface="Ubuntu"/>
              <a:ea typeface="Ubuntu"/>
              <a:cs typeface="Ubuntu"/>
              <a:sym typeface="Ubuntu"/>
            </a:endParaRPr>
          </a:p>
        </p:txBody>
      </p:sp>
      <p:sp>
        <p:nvSpPr>
          <p:cNvPr id="810" name="Shape 810"/>
          <p:cNvSpPr txBox="1"/>
          <p:nvPr>
            <p:ph idx="1" type="body"/>
          </p:nvPr>
        </p:nvSpPr>
        <p:spPr>
          <a:xfrm>
            <a:off x="457200" y="3672100"/>
            <a:ext cx="8686800" cy="3725699"/>
          </a:xfrm>
          <a:prstGeom prst="rect">
            <a:avLst/>
          </a:prstGeom>
        </p:spPr>
        <p:txBody>
          <a:bodyPr anchorCtr="0" anchor="t" bIns="91425" lIns="91425" rIns="91425" tIns="91425">
            <a:noAutofit/>
          </a:bodyPr>
          <a:lstStyle/>
          <a:p>
            <a:pPr lvl="0" rtl="0">
              <a:spcBef>
                <a:spcPts val="0"/>
              </a:spcBef>
              <a:buNone/>
            </a:pPr>
            <a:r>
              <a:rPr lang="en" sz="1800">
                <a:latin typeface="Ubuntu"/>
                <a:ea typeface="Ubuntu"/>
                <a:cs typeface="Ubuntu"/>
                <a:sym typeface="Ubuntu"/>
              </a:rPr>
              <a:t> </a:t>
            </a:r>
          </a:p>
        </p:txBody>
      </p:sp>
      <p:pic>
        <p:nvPicPr>
          <p:cNvPr id="811" name="Shape 811"/>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812" name="Shape 812"/>
          <p:cNvPicPr preferRelativeResize="0"/>
          <p:nvPr/>
        </p:nvPicPr>
        <p:blipFill>
          <a:blip r:embed="rId4">
            <a:alphaModFix/>
          </a:blip>
          <a:stretch>
            <a:fillRect/>
          </a:stretch>
        </p:blipFill>
        <p:spPr>
          <a:xfrm>
            <a:off x="5143925" y="1144175"/>
            <a:ext cx="3913950" cy="3109800"/>
          </a:xfrm>
          <a:prstGeom prst="rect">
            <a:avLst/>
          </a:prstGeom>
          <a:noFill/>
          <a:ln>
            <a:noFill/>
          </a:ln>
        </p:spPr>
      </p:pic>
      <p:pic>
        <p:nvPicPr>
          <p:cNvPr id="813" name="Shape 813"/>
          <p:cNvPicPr preferRelativeResize="0"/>
          <p:nvPr/>
        </p:nvPicPr>
        <p:blipFill>
          <a:blip r:embed="rId5">
            <a:alphaModFix/>
          </a:blip>
          <a:stretch>
            <a:fillRect/>
          </a:stretch>
        </p:blipFill>
        <p:spPr>
          <a:xfrm>
            <a:off x="1932462" y="3208150"/>
            <a:ext cx="1323975" cy="609600"/>
          </a:xfrm>
          <a:prstGeom prst="rect">
            <a:avLst/>
          </a:prstGeom>
          <a:noFill/>
          <a:ln>
            <a:noFill/>
          </a:ln>
        </p:spPr>
      </p:pic>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7" name="Shape 817"/>
        <p:cNvGrpSpPr/>
        <p:nvPr/>
      </p:nvGrpSpPr>
      <p:grpSpPr>
        <a:xfrm>
          <a:off x="0" y="0"/>
          <a:ext cx="0" cy="0"/>
          <a:chOff x="0" y="0"/>
          <a:chExt cx="0" cy="0"/>
        </a:xfrm>
      </p:grpSpPr>
      <p:sp>
        <p:nvSpPr>
          <p:cNvPr id="818" name="Shape 81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Businesses who may need Facebook</a:t>
            </a:r>
          </a:p>
        </p:txBody>
      </p:sp>
      <p:sp>
        <p:nvSpPr>
          <p:cNvPr id="819" name="Shape 819"/>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393700" lvl="0" marL="457200" rtl="0">
              <a:spcBef>
                <a:spcPts val="0"/>
              </a:spcBef>
              <a:buSzPct val="100000"/>
              <a:buFont typeface="Ubuntu"/>
              <a:buChar char="-"/>
            </a:pPr>
            <a:r>
              <a:rPr lang="en" sz="2600">
                <a:latin typeface="Ubuntu"/>
                <a:ea typeface="Ubuntu"/>
                <a:cs typeface="Ubuntu"/>
                <a:sym typeface="Ubuntu"/>
              </a:rPr>
              <a:t>Anything with a “product” that you can arbitrage sales in the same way as adwords</a:t>
            </a:r>
          </a:p>
          <a:p>
            <a:pPr indent="-393700" lvl="0" marL="457200" rtl="0">
              <a:spcBef>
                <a:spcPts val="0"/>
              </a:spcBef>
              <a:buSzPct val="100000"/>
              <a:buFont typeface="Ubuntu"/>
              <a:buChar char="-"/>
            </a:pPr>
            <a:r>
              <a:rPr lang="en" sz="2600">
                <a:latin typeface="Ubuntu"/>
                <a:ea typeface="Ubuntu"/>
                <a:cs typeface="Ubuntu"/>
                <a:sym typeface="Ubuntu"/>
              </a:rPr>
              <a:t>This can include apps in certain situations</a:t>
            </a:r>
          </a:p>
          <a:p>
            <a:pPr indent="-393700" lvl="0" marL="457200" rtl="0">
              <a:spcBef>
                <a:spcPts val="0"/>
              </a:spcBef>
              <a:buSzPct val="100000"/>
              <a:buFont typeface="Ubuntu"/>
              <a:buChar char="-"/>
            </a:pPr>
            <a:r>
              <a:rPr lang="en" sz="2600">
                <a:latin typeface="Ubuntu"/>
                <a:ea typeface="Ubuntu"/>
                <a:cs typeface="Ubuntu"/>
                <a:sym typeface="Ubuntu"/>
              </a:rPr>
              <a:t>Basically everyone to a certain extent: Add the line of retargeting code (+ Google’s) :-(</a:t>
            </a:r>
          </a:p>
          <a:p>
            <a:pPr indent="-393700" lvl="0" marL="457200" rtl="0">
              <a:spcBef>
                <a:spcPts val="0"/>
              </a:spcBef>
              <a:buSzPct val="100000"/>
              <a:buFont typeface="Ubuntu"/>
              <a:buChar char="-"/>
            </a:pPr>
            <a:r>
              <a:rPr lang="en" sz="2600">
                <a:latin typeface="Ubuntu"/>
                <a:ea typeface="Ubuntu"/>
                <a:cs typeface="Ubuntu"/>
                <a:sym typeface="Ubuntu"/>
              </a:rPr>
              <a:t>Fanpagekarma.com - track other FB pages so you can see which posts got the most traction</a:t>
            </a:r>
          </a:p>
        </p:txBody>
      </p:sp>
      <p:pic>
        <p:nvPicPr>
          <p:cNvPr id="820" name="Shape 820"/>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4" name="Shape 824"/>
        <p:cNvGrpSpPr/>
        <p:nvPr/>
      </p:nvGrpSpPr>
      <p:grpSpPr>
        <a:xfrm>
          <a:off x="0" y="0"/>
          <a:ext cx="0" cy="0"/>
          <a:chOff x="0" y="0"/>
          <a:chExt cx="0" cy="0"/>
        </a:xfrm>
      </p:grpSpPr>
      <p:sp>
        <p:nvSpPr>
          <p:cNvPr id="825" name="Shape 825"/>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 </a:t>
            </a:r>
          </a:p>
        </p:txBody>
      </p:sp>
      <p:sp>
        <p:nvSpPr>
          <p:cNvPr id="826" name="Shape 82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827" name="Shape 827"/>
          <p:cNvPicPr preferRelativeResize="0"/>
          <p:nvPr/>
        </p:nvPicPr>
        <p:blipFill>
          <a:blip r:embed="rId3">
            <a:alphaModFix/>
          </a:blip>
          <a:stretch>
            <a:fillRect/>
          </a:stretch>
        </p:blipFill>
        <p:spPr>
          <a:xfrm>
            <a:off x="1224200" y="667887"/>
            <a:ext cx="6695600" cy="3807725"/>
          </a:xfrm>
          <a:prstGeom prst="rect">
            <a:avLst/>
          </a:prstGeom>
          <a:noFill/>
          <a:ln>
            <a:noFill/>
          </a:ln>
        </p:spPr>
      </p:pic>
      <p:pic>
        <p:nvPicPr>
          <p:cNvPr id="828" name="Shape 828"/>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2" name="Shape 832"/>
        <p:cNvGrpSpPr/>
        <p:nvPr/>
      </p:nvGrpSpPr>
      <p:grpSpPr>
        <a:xfrm>
          <a:off x="0" y="0"/>
          <a:ext cx="0" cy="0"/>
          <a:chOff x="0" y="0"/>
          <a:chExt cx="0" cy="0"/>
        </a:xfrm>
      </p:grpSpPr>
      <p:sp>
        <p:nvSpPr>
          <p:cNvPr id="833" name="Shape 833"/>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834" name="Shape 83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835" name="Shape 835"/>
          <p:cNvPicPr preferRelativeResize="0"/>
          <p:nvPr/>
        </p:nvPicPr>
        <p:blipFill>
          <a:blip r:embed="rId3">
            <a:alphaModFix/>
          </a:blip>
          <a:stretch>
            <a:fillRect/>
          </a:stretch>
        </p:blipFill>
        <p:spPr>
          <a:xfrm>
            <a:off x="598000" y="344400"/>
            <a:ext cx="7868824" cy="4373299"/>
          </a:xfrm>
          <a:prstGeom prst="rect">
            <a:avLst/>
          </a:prstGeom>
          <a:noFill/>
          <a:ln>
            <a:noFill/>
          </a:ln>
        </p:spPr>
      </p:pic>
      <p:pic>
        <p:nvPicPr>
          <p:cNvPr id="836" name="Shape 836"/>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sp>
        <p:nvSpPr>
          <p:cNvPr id="841" name="Shape 84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842" name="Shape 84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843" name="Shape 843"/>
          <p:cNvPicPr preferRelativeResize="0"/>
          <p:nvPr/>
        </p:nvPicPr>
        <p:blipFill>
          <a:blip r:embed="rId3">
            <a:alphaModFix/>
          </a:blip>
          <a:stretch>
            <a:fillRect/>
          </a:stretch>
        </p:blipFill>
        <p:spPr>
          <a:xfrm>
            <a:off x="1293016" y="934638"/>
            <a:ext cx="6557975" cy="2595066"/>
          </a:xfrm>
          <a:prstGeom prst="rect">
            <a:avLst/>
          </a:prstGeom>
          <a:noFill/>
          <a:ln>
            <a:noFill/>
          </a:ln>
        </p:spPr>
      </p:pic>
      <p:pic>
        <p:nvPicPr>
          <p:cNvPr id="844" name="Shape 844"/>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8" name="Shape 848"/>
        <p:cNvGrpSpPr/>
        <p:nvPr/>
      </p:nvGrpSpPr>
      <p:grpSpPr>
        <a:xfrm>
          <a:off x="0" y="0"/>
          <a:ext cx="0" cy="0"/>
          <a:chOff x="0" y="0"/>
          <a:chExt cx="0" cy="0"/>
        </a:xfrm>
      </p:grpSpPr>
      <p:sp>
        <p:nvSpPr>
          <p:cNvPr id="849" name="Shape 849"/>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 </a:t>
            </a:r>
          </a:p>
        </p:txBody>
      </p:sp>
      <p:sp>
        <p:nvSpPr>
          <p:cNvPr id="850" name="Shape 85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rPr lang="en" sz="3600">
                <a:latin typeface="Ubuntu"/>
                <a:ea typeface="Ubuntu"/>
                <a:cs typeface="Ubuntu"/>
                <a:sym typeface="Ubuntu"/>
              </a:rPr>
              <a:t>The best Twitter tool of all time </a:t>
            </a:r>
          </a:p>
          <a:p>
            <a:pPr lvl="0" rtl="0" algn="ctr">
              <a:spcBef>
                <a:spcPts val="0"/>
              </a:spcBef>
              <a:buNone/>
            </a:pPr>
            <a:r>
              <a:rPr lang="en" sz="3600">
                <a:latin typeface="Ubuntu"/>
                <a:ea typeface="Ubuntu"/>
                <a:cs typeface="Ubuntu"/>
                <a:sym typeface="Ubuntu"/>
              </a:rPr>
              <a:t>Search by gender, job title, location,</a:t>
            </a:r>
          </a:p>
          <a:p>
            <a:pPr lvl="0" algn="ctr">
              <a:spcBef>
                <a:spcPts val="0"/>
              </a:spcBef>
              <a:buNone/>
            </a:pPr>
            <a:r>
              <a:rPr lang="en" sz="3600">
                <a:latin typeface="Ubuntu"/>
                <a:ea typeface="Ubuntu"/>
                <a:cs typeface="Ubuntu"/>
                <a:sym typeface="Ubuntu"/>
              </a:rPr>
              <a:t>company/person - mad targeting</a:t>
            </a:r>
          </a:p>
        </p:txBody>
      </p:sp>
      <p:pic>
        <p:nvPicPr>
          <p:cNvPr id="851" name="Shape 851"/>
          <p:cNvPicPr preferRelativeResize="0"/>
          <p:nvPr/>
        </p:nvPicPr>
        <p:blipFill>
          <a:blip r:embed="rId3">
            <a:alphaModFix/>
          </a:blip>
          <a:stretch>
            <a:fillRect/>
          </a:stretch>
        </p:blipFill>
        <p:spPr>
          <a:xfrm>
            <a:off x="3457575" y="205962"/>
            <a:ext cx="2228850" cy="657225"/>
          </a:xfrm>
          <a:prstGeom prst="rect">
            <a:avLst/>
          </a:prstGeom>
          <a:noFill/>
          <a:ln>
            <a:noFill/>
          </a:ln>
        </p:spPr>
      </p:pic>
      <p:pic>
        <p:nvPicPr>
          <p:cNvPr id="852" name="Shape 852"/>
          <p:cNvPicPr preferRelativeResize="0"/>
          <p:nvPr/>
        </p:nvPicPr>
        <p:blipFill>
          <a:blip r:embed="rId4">
            <a:alphaModFix/>
          </a:blip>
          <a:stretch>
            <a:fillRect/>
          </a:stretch>
        </p:blipFill>
        <p:spPr>
          <a:xfrm>
            <a:off x="1271825" y="3411362"/>
            <a:ext cx="2571750" cy="1514475"/>
          </a:xfrm>
          <a:prstGeom prst="rect">
            <a:avLst/>
          </a:prstGeom>
          <a:noFill/>
          <a:ln>
            <a:noFill/>
          </a:ln>
        </p:spPr>
      </p:pic>
      <p:pic>
        <p:nvPicPr>
          <p:cNvPr id="853" name="Shape 853"/>
          <p:cNvPicPr preferRelativeResize="0"/>
          <p:nvPr/>
        </p:nvPicPr>
        <p:blipFill>
          <a:blip r:embed="rId5">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7" name="Shape 857"/>
        <p:cNvGrpSpPr/>
        <p:nvPr/>
      </p:nvGrpSpPr>
      <p:grpSpPr>
        <a:xfrm>
          <a:off x="0" y="0"/>
          <a:ext cx="0" cy="0"/>
          <a:chOff x="0" y="0"/>
          <a:chExt cx="0" cy="0"/>
        </a:xfrm>
      </p:grpSpPr>
      <p:sp>
        <p:nvSpPr>
          <p:cNvPr id="858" name="Shape 85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Activity: Finding your customers </a:t>
            </a:r>
          </a:p>
        </p:txBody>
      </p:sp>
      <p:sp>
        <p:nvSpPr>
          <p:cNvPr id="859" name="Shape 85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rPr lang="en" sz="3600">
                <a:latin typeface="Ubuntu"/>
                <a:ea typeface="Ubuntu"/>
                <a:cs typeface="Ubuntu"/>
                <a:sym typeface="Ubuntu"/>
              </a:rPr>
              <a:t> </a:t>
            </a:r>
          </a:p>
        </p:txBody>
      </p:sp>
      <p:pic>
        <p:nvPicPr>
          <p:cNvPr id="860" name="Shape 860"/>
          <p:cNvPicPr preferRelativeResize="0"/>
          <p:nvPr/>
        </p:nvPicPr>
        <p:blipFill>
          <a:blip r:embed="rId3">
            <a:alphaModFix/>
          </a:blip>
          <a:stretch>
            <a:fillRect/>
          </a:stretch>
        </p:blipFill>
        <p:spPr>
          <a:xfrm>
            <a:off x="0" y="1110705"/>
            <a:ext cx="9143998" cy="2922088"/>
          </a:xfrm>
          <a:prstGeom prst="rect">
            <a:avLst/>
          </a:prstGeom>
          <a:noFill/>
          <a:ln>
            <a:noFill/>
          </a:ln>
        </p:spPr>
      </p:pic>
      <p:pic>
        <p:nvPicPr>
          <p:cNvPr id="861" name="Shape 861"/>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600"/>
              <a:t> </a:t>
            </a:r>
          </a:p>
        </p:txBody>
      </p:sp>
      <p:sp>
        <p:nvSpPr>
          <p:cNvPr id="154" name="Shape 154"/>
          <p:cNvSpPr txBox="1"/>
          <p:nvPr>
            <p:ph idx="1" type="subTitle"/>
          </p:nvPr>
        </p:nvSpPr>
        <p:spPr>
          <a:xfrm>
            <a:off x="685800" y="0"/>
            <a:ext cx="8291999" cy="784799"/>
          </a:xfrm>
          <a:prstGeom prst="rect">
            <a:avLst/>
          </a:prstGeom>
        </p:spPr>
        <p:txBody>
          <a:bodyPr anchorCtr="0" anchor="t" bIns="91425" lIns="91425" rIns="91425" tIns="91425">
            <a:noAutofit/>
          </a:bodyPr>
          <a:lstStyle/>
          <a:p>
            <a:pPr lvl="0" rtl="0" algn="l">
              <a:spcBef>
                <a:spcPts val="0"/>
              </a:spcBef>
              <a:buNone/>
            </a:pPr>
            <a:r>
              <a:rPr b="1" lang="en" sz="3200">
                <a:solidFill>
                  <a:schemeClr val="lt1"/>
                </a:solidFill>
                <a:latin typeface="Ubuntu"/>
                <a:ea typeface="Ubuntu"/>
                <a:cs typeface="Ubuntu"/>
                <a:sym typeface="Ubuntu"/>
              </a:rPr>
              <a:t>What is growth hacking?</a:t>
            </a:r>
          </a:p>
          <a:p>
            <a:pPr lvl="0" rtl="0" algn="l">
              <a:spcBef>
                <a:spcPts val="0"/>
              </a:spcBef>
              <a:buNone/>
            </a:pPr>
            <a:r>
              <a:t/>
            </a:r>
            <a:endParaRPr b="1" sz="3200">
              <a:solidFill>
                <a:srgbClr val="FFFFFF"/>
              </a:solidFill>
              <a:latin typeface="Ubuntu"/>
              <a:ea typeface="Ubuntu"/>
              <a:cs typeface="Ubuntu"/>
              <a:sym typeface="Ubuntu"/>
            </a:endParaRPr>
          </a:p>
          <a:p>
            <a:pPr lvl="0" rtl="0">
              <a:spcBef>
                <a:spcPts val="0"/>
              </a:spcBef>
              <a:buClr>
                <a:schemeClr val="dk1"/>
              </a:buClr>
              <a:buSzPct val="36666"/>
              <a:buFont typeface="Arial"/>
              <a:buNone/>
            </a:pPr>
            <a:r>
              <a:t/>
            </a:r>
            <a:endParaRPr b="1" u="sng">
              <a:solidFill>
                <a:schemeClr val="lt1"/>
              </a:solidFill>
              <a:latin typeface="Ubuntu"/>
              <a:ea typeface="Ubuntu"/>
              <a:cs typeface="Ubuntu"/>
              <a:sym typeface="Ubuntu"/>
            </a:endParaRPr>
          </a:p>
          <a:p>
            <a:pPr lvl="0" rtl="0" algn="l">
              <a:spcBef>
                <a:spcPts val="0"/>
              </a:spcBef>
              <a:buNone/>
            </a:pPr>
            <a:r>
              <a:rPr i="1" lang="en" sz="3600">
                <a:solidFill>
                  <a:srgbClr val="FFFFFF"/>
                </a:solidFill>
                <a:latin typeface="Ubuntu"/>
                <a:ea typeface="Ubuntu"/>
                <a:cs typeface="Ubuntu"/>
                <a:sym typeface="Ubuntu"/>
              </a:rPr>
              <a:t>“A marketing technique initially employed in tech startups that uses creativity, social metrics and analytical thinking as well as tools to sell products and gain exposure.”</a:t>
            </a:r>
          </a:p>
          <a:p>
            <a:pPr lvl="0" rtl="0" algn="l">
              <a:spcBef>
                <a:spcPts val="0"/>
              </a:spcBef>
              <a:buNone/>
            </a:pPr>
            <a:r>
              <a:t/>
            </a:r>
            <a:endParaRPr b="1" sz="3200">
              <a:solidFill>
                <a:srgbClr val="FFFFFF"/>
              </a:solidFill>
              <a:latin typeface="Ubuntu"/>
              <a:ea typeface="Ubuntu"/>
              <a:cs typeface="Ubuntu"/>
              <a:sym typeface="Ubuntu"/>
            </a:endParaRPr>
          </a:p>
          <a:p>
            <a:pPr lvl="0" rtl="0">
              <a:spcBef>
                <a:spcPts val="0"/>
              </a:spcBef>
              <a:buNone/>
            </a:pPr>
            <a:r>
              <a:t/>
            </a:r>
            <a:endParaRPr b="1" sz="3300">
              <a:solidFill>
                <a:srgbClr val="FFFFFF"/>
              </a:solidFill>
              <a:latin typeface="Ubuntu"/>
              <a:ea typeface="Ubuntu"/>
              <a:cs typeface="Ubuntu"/>
              <a:sym typeface="Ubuntu"/>
            </a:endParaRPr>
          </a:p>
          <a:p>
            <a:pPr lvl="0" rtl="0">
              <a:spcBef>
                <a:spcPts val="0"/>
              </a:spcBef>
              <a:buNone/>
            </a:pPr>
            <a:r>
              <a:t/>
            </a:r>
            <a:endParaRPr b="1" sz="3300" u="sng">
              <a:solidFill>
                <a:srgbClr val="FFFFFF"/>
              </a:solidFill>
              <a:latin typeface="Ubuntu"/>
              <a:ea typeface="Ubuntu"/>
              <a:cs typeface="Ubuntu"/>
              <a:sym typeface="Ubuntu"/>
            </a:endParaRPr>
          </a:p>
          <a:p>
            <a:pPr lvl="0" rtl="0">
              <a:spcBef>
                <a:spcPts val="0"/>
              </a:spcBef>
              <a:buNone/>
            </a:pPr>
            <a:r>
              <a:t/>
            </a:r>
            <a:endParaRPr b="1" u="sng">
              <a:solidFill>
                <a:srgbClr val="FFFFFF"/>
              </a:solidFill>
              <a:latin typeface="Ubuntu"/>
              <a:ea typeface="Ubuntu"/>
              <a:cs typeface="Ubuntu"/>
              <a:sym typeface="Ubuntu"/>
            </a:endParaRPr>
          </a:p>
        </p:txBody>
      </p:sp>
      <p:sp>
        <p:nvSpPr>
          <p:cNvPr id="155" name="Shape 155"/>
          <p:cNvSpPr txBox="1"/>
          <p:nvPr/>
        </p:nvSpPr>
        <p:spPr>
          <a:xfrm>
            <a:off x="5740750" y="4204725"/>
            <a:ext cx="4521900" cy="466799"/>
          </a:xfrm>
          <a:prstGeom prst="rect">
            <a:avLst/>
          </a:prstGeom>
          <a:noFill/>
          <a:ln>
            <a:noFill/>
          </a:ln>
        </p:spPr>
        <p:txBody>
          <a:bodyPr anchorCtr="0" anchor="t" bIns="91425" lIns="91425" rIns="91425" tIns="91425">
            <a:noAutofit/>
          </a:bodyPr>
          <a:lstStyle/>
          <a:p>
            <a:pPr lvl="0" rtl="0">
              <a:spcBef>
                <a:spcPts val="0"/>
              </a:spcBef>
              <a:buNone/>
            </a:pPr>
            <a:r>
              <a:t/>
            </a:r>
            <a:endParaRPr>
              <a:latin typeface="Consolas"/>
              <a:ea typeface="Consolas"/>
              <a:cs typeface="Consolas"/>
              <a:sym typeface="Consolas"/>
            </a:endParaRPr>
          </a:p>
        </p:txBody>
      </p:sp>
      <p:pic>
        <p:nvPicPr>
          <p:cNvPr id="156" name="Shape 156"/>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5" name="Shape 865"/>
        <p:cNvGrpSpPr/>
        <p:nvPr/>
      </p:nvGrpSpPr>
      <p:grpSpPr>
        <a:xfrm>
          <a:off x="0" y="0"/>
          <a:ext cx="0" cy="0"/>
          <a:chOff x="0" y="0"/>
          <a:chExt cx="0" cy="0"/>
        </a:xfrm>
      </p:grpSpPr>
      <p:sp>
        <p:nvSpPr>
          <p:cNvPr id="866" name="Shape 866"/>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867" name="Shape 86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t/>
            </a:r>
            <a:endParaRPr/>
          </a:p>
        </p:txBody>
      </p:sp>
      <p:pic>
        <p:nvPicPr>
          <p:cNvPr id="868" name="Shape 868"/>
          <p:cNvPicPr preferRelativeResize="0"/>
          <p:nvPr/>
        </p:nvPicPr>
        <p:blipFill>
          <a:blip r:embed="rId3">
            <a:alphaModFix/>
          </a:blip>
          <a:stretch>
            <a:fillRect/>
          </a:stretch>
        </p:blipFill>
        <p:spPr>
          <a:xfrm>
            <a:off x="0" y="930519"/>
            <a:ext cx="9143999" cy="3282461"/>
          </a:xfrm>
          <a:prstGeom prst="rect">
            <a:avLst/>
          </a:prstGeom>
          <a:noFill/>
          <a:ln>
            <a:noFill/>
          </a:ln>
        </p:spPr>
      </p:pic>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2" name="Shape 872"/>
        <p:cNvGrpSpPr/>
        <p:nvPr/>
      </p:nvGrpSpPr>
      <p:grpSpPr>
        <a:xfrm>
          <a:off x="0" y="0"/>
          <a:ext cx="0" cy="0"/>
          <a:chOff x="0" y="0"/>
          <a:chExt cx="0" cy="0"/>
        </a:xfrm>
      </p:grpSpPr>
      <p:sp>
        <p:nvSpPr>
          <p:cNvPr id="873" name="Shape 873"/>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Type your ideal user in this box! </a:t>
            </a:r>
          </a:p>
        </p:txBody>
      </p:sp>
      <p:sp>
        <p:nvSpPr>
          <p:cNvPr id="874" name="Shape 87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875" name="Shape 875"/>
          <p:cNvPicPr preferRelativeResize="0"/>
          <p:nvPr/>
        </p:nvPicPr>
        <p:blipFill>
          <a:blip r:embed="rId3">
            <a:alphaModFix/>
          </a:blip>
          <a:stretch>
            <a:fillRect/>
          </a:stretch>
        </p:blipFill>
        <p:spPr>
          <a:xfrm>
            <a:off x="0" y="1200141"/>
            <a:ext cx="9144000" cy="3413467"/>
          </a:xfrm>
          <a:prstGeom prst="rect">
            <a:avLst/>
          </a:prstGeom>
          <a:noFill/>
          <a:ln>
            <a:noFill/>
          </a:ln>
        </p:spPr>
      </p:pic>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9" name="Shape 879"/>
        <p:cNvGrpSpPr/>
        <p:nvPr/>
      </p:nvGrpSpPr>
      <p:grpSpPr>
        <a:xfrm>
          <a:off x="0" y="0"/>
          <a:ext cx="0" cy="0"/>
          <a:chOff x="0" y="0"/>
          <a:chExt cx="0" cy="0"/>
        </a:xfrm>
      </p:grpSpPr>
      <p:sp>
        <p:nvSpPr>
          <p:cNvPr id="880" name="Shape 880"/>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 </a:t>
            </a:r>
          </a:p>
        </p:txBody>
      </p:sp>
      <p:sp>
        <p:nvSpPr>
          <p:cNvPr id="881" name="Shape 88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882" name="Shape 882"/>
          <p:cNvPicPr preferRelativeResize="0"/>
          <p:nvPr/>
        </p:nvPicPr>
        <p:blipFill>
          <a:blip r:embed="rId3">
            <a:alphaModFix/>
          </a:blip>
          <a:stretch>
            <a:fillRect/>
          </a:stretch>
        </p:blipFill>
        <p:spPr>
          <a:xfrm>
            <a:off x="129031" y="0"/>
            <a:ext cx="8885936" cy="5143499"/>
          </a:xfrm>
          <a:prstGeom prst="rect">
            <a:avLst/>
          </a:prstGeom>
          <a:noFill/>
          <a:ln>
            <a:noFill/>
          </a:ln>
        </p:spPr>
      </p:pic>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6" name="Shape 886"/>
        <p:cNvGrpSpPr/>
        <p:nvPr/>
      </p:nvGrpSpPr>
      <p:grpSpPr>
        <a:xfrm>
          <a:off x="0" y="0"/>
          <a:ext cx="0" cy="0"/>
          <a:chOff x="0" y="0"/>
          <a:chExt cx="0" cy="0"/>
        </a:xfrm>
      </p:grpSpPr>
      <p:sp>
        <p:nvSpPr>
          <p:cNvPr id="887" name="Shape 887"/>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Tweepi will get you followers.</a:t>
            </a:r>
          </a:p>
        </p:txBody>
      </p:sp>
      <p:sp>
        <p:nvSpPr>
          <p:cNvPr id="888" name="Shape 88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a:spcBef>
                <a:spcPts val="0"/>
              </a:spcBef>
              <a:buNone/>
            </a:pPr>
            <a:r>
              <a:rPr lang="en"/>
              <a:t> </a:t>
            </a:r>
          </a:p>
        </p:txBody>
      </p:sp>
      <p:pic>
        <p:nvPicPr>
          <p:cNvPr id="889" name="Shape 889"/>
          <p:cNvPicPr preferRelativeResize="0"/>
          <p:nvPr/>
        </p:nvPicPr>
        <p:blipFill>
          <a:blip r:embed="rId3">
            <a:alphaModFix/>
          </a:blip>
          <a:stretch>
            <a:fillRect/>
          </a:stretch>
        </p:blipFill>
        <p:spPr>
          <a:xfrm>
            <a:off x="592012" y="1162762"/>
            <a:ext cx="3781425" cy="3800475"/>
          </a:xfrm>
          <a:prstGeom prst="rect">
            <a:avLst/>
          </a:prstGeom>
          <a:noFill/>
          <a:ln>
            <a:noFill/>
          </a:ln>
        </p:spPr>
      </p:pic>
      <p:pic>
        <p:nvPicPr>
          <p:cNvPr id="890" name="Shape 890"/>
          <p:cNvPicPr preferRelativeResize="0"/>
          <p:nvPr/>
        </p:nvPicPr>
        <p:blipFill>
          <a:blip r:embed="rId4">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4" name="Shape 894"/>
        <p:cNvGrpSpPr/>
        <p:nvPr/>
      </p:nvGrpSpPr>
      <p:grpSpPr>
        <a:xfrm>
          <a:off x="0" y="0"/>
          <a:ext cx="0" cy="0"/>
          <a:chOff x="0" y="0"/>
          <a:chExt cx="0" cy="0"/>
        </a:xfrm>
      </p:grpSpPr>
      <p:sp>
        <p:nvSpPr>
          <p:cNvPr id="895" name="Shape 89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 </a:t>
            </a:r>
          </a:p>
        </p:txBody>
      </p:sp>
      <p:sp>
        <p:nvSpPr>
          <p:cNvPr id="896" name="Shape 89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t> </a:t>
            </a:r>
          </a:p>
        </p:txBody>
      </p:sp>
      <p:pic>
        <p:nvPicPr>
          <p:cNvPr id="897" name="Shape 897"/>
          <p:cNvPicPr preferRelativeResize="0"/>
          <p:nvPr/>
        </p:nvPicPr>
        <p:blipFill>
          <a:blip r:embed="rId3">
            <a:alphaModFix/>
          </a:blip>
          <a:stretch>
            <a:fillRect/>
          </a:stretch>
        </p:blipFill>
        <p:spPr>
          <a:xfrm>
            <a:off x="1724025" y="400050"/>
            <a:ext cx="5695950" cy="4343400"/>
          </a:xfrm>
          <a:prstGeom prst="rect">
            <a:avLst/>
          </a:prstGeom>
          <a:noFill/>
          <a:ln>
            <a:noFill/>
          </a:ln>
        </p:spPr>
      </p:pic>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1" name="Shape 901"/>
        <p:cNvGrpSpPr/>
        <p:nvPr/>
      </p:nvGrpSpPr>
      <p:grpSpPr>
        <a:xfrm>
          <a:off x="0" y="0"/>
          <a:ext cx="0" cy="0"/>
          <a:chOff x="0" y="0"/>
          <a:chExt cx="0" cy="0"/>
        </a:xfrm>
      </p:grpSpPr>
      <p:sp>
        <p:nvSpPr>
          <p:cNvPr id="902" name="Shape 902"/>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Ubuntu"/>
                <a:ea typeface="Ubuntu"/>
                <a:cs typeface="Ubuntu"/>
                <a:sym typeface="Ubuntu"/>
              </a:rPr>
              <a:t>Twitter basics </a:t>
            </a:r>
          </a:p>
        </p:txBody>
      </p:sp>
      <p:sp>
        <p:nvSpPr>
          <p:cNvPr id="903" name="Shape 903"/>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1. Steal the good stuff, only RT compliments</a:t>
            </a:r>
          </a:p>
          <a:p>
            <a:pPr lvl="0" rtl="0">
              <a:spcBef>
                <a:spcPts val="0"/>
              </a:spcBef>
              <a:buNone/>
            </a:pPr>
            <a:r>
              <a:rPr lang="en">
                <a:latin typeface="Ubuntu"/>
                <a:ea typeface="Ubuntu"/>
                <a:cs typeface="Ubuntu"/>
                <a:sym typeface="Ubuntu"/>
              </a:rPr>
              <a:t>2. Tweet the same (article) 5 times</a:t>
            </a:r>
          </a:p>
          <a:p>
            <a:pPr lvl="0" rtl="0">
              <a:spcBef>
                <a:spcPts val="0"/>
              </a:spcBef>
              <a:buNone/>
            </a:pPr>
            <a:r>
              <a:rPr lang="en">
                <a:latin typeface="Ubuntu"/>
                <a:ea typeface="Ubuntu"/>
                <a:cs typeface="Ubuntu"/>
                <a:sym typeface="Ubuntu"/>
              </a:rPr>
              <a:t>3. Pictures most likely to be retweeted</a:t>
            </a:r>
          </a:p>
          <a:p>
            <a:pPr lvl="0" rtl="0">
              <a:spcBef>
                <a:spcPts val="0"/>
              </a:spcBef>
              <a:buNone/>
            </a:pPr>
            <a:r>
              <a:rPr lang="en">
                <a:latin typeface="Ubuntu"/>
                <a:ea typeface="Ubuntu"/>
                <a:cs typeface="Ubuntu"/>
                <a:sym typeface="Ubuntu"/>
              </a:rPr>
              <a:t>4. Tweet lots: 50 - 100 tweets a day is fine</a:t>
            </a:r>
          </a:p>
          <a:p>
            <a:pPr lvl="0">
              <a:spcBef>
                <a:spcPts val="0"/>
              </a:spcBef>
              <a:buNone/>
            </a:pPr>
            <a:r>
              <a:rPr lang="en">
                <a:latin typeface="Ubuntu"/>
                <a:ea typeface="Ubuntu"/>
                <a:cs typeface="Ubuntu"/>
                <a:sym typeface="Ubuntu"/>
              </a:rPr>
              <a:t>5. Tweepi gets you followers literally today</a:t>
            </a:r>
          </a:p>
        </p:txBody>
      </p:sp>
      <p:pic>
        <p:nvPicPr>
          <p:cNvPr id="904" name="Shape 904"/>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8" name="Shape 908"/>
        <p:cNvGrpSpPr/>
        <p:nvPr/>
      </p:nvGrpSpPr>
      <p:grpSpPr>
        <a:xfrm>
          <a:off x="0" y="0"/>
          <a:ext cx="0" cy="0"/>
          <a:chOff x="0" y="0"/>
          <a:chExt cx="0" cy="0"/>
        </a:xfrm>
      </p:grpSpPr>
      <p:sp>
        <p:nvSpPr>
          <p:cNvPr id="909" name="Shape 90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Businesses who may need Twitter</a:t>
            </a:r>
          </a:p>
        </p:txBody>
      </p:sp>
      <p:sp>
        <p:nvSpPr>
          <p:cNvPr id="910" name="Shape 910"/>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Font typeface="Ubuntu"/>
              <a:buChar char="-"/>
            </a:pPr>
            <a:r>
              <a:rPr lang="en">
                <a:latin typeface="Ubuntu"/>
                <a:ea typeface="Ubuntu"/>
                <a:cs typeface="Ubuntu"/>
                <a:sym typeface="Ubuntu"/>
              </a:rPr>
              <a:t>Apps/Software/Platforms looking to get a large (as in tens of thousands) userbase</a:t>
            </a:r>
          </a:p>
          <a:p>
            <a:pPr indent="-228600" lvl="0" marL="457200" rtl="0">
              <a:spcBef>
                <a:spcPts val="0"/>
              </a:spcBef>
              <a:buFont typeface="Ubuntu"/>
              <a:buChar char="-"/>
            </a:pPr>
            <a:r>
              <a:rPr lang="en">
                <a:latin typeface="Ubuntu"/>
                <a:ea typeface="Ubuntu"/>
                <a:cs typeface="Ubuntu"/>
                <a:sym typeface="Ubuntu"/>
              </a:rPr>
              <a:t>Businesses where content is important</a:t>
            </a:r>
          </a:p>
          <a:p>
            <a:pPr indent="-228600" lvl="0" marL="457200" rtl="0">
              <a:spcBef>
                <a:spcPts val="0"/>
              </a:spcBef>
              <a:buFont typeface="Ubuntu"/>
              <a:buChar char="-"/>
            </a:pPr>
            <a:r>
              <a:rPr lang="en">
                <a:latin typeface="Ubuntu"/>
                <a:ea typeface="Ubuntu"/>
                <a:cs typeface="Ubuntu"/>
                <a:sym typeface="Ubuntu"/>
              </a:rPr>
              <a:t>Anyone looking to reach a certain job title/location (basic demographics, Facebook needed for complex targeting)</a:t>
            </a:r>
          </a:p>
          <a:p>
            <a:pPr indent="-228600" lvl="0" marL="457200" rtl="0">
              <a:spcBef>
                <a:spcPts val="0"/>
              </a:spcBef>
              <a:buFont typeface="Ubuntu"/>
              <a:buChar char="-"/>
            </a:pPr>
            <a:r>
              <a:rPr lang="en">
                <a:latin typeface="Ubuntu"/>
                <a:ea typeface="Ubuntu"/>
                <a:cs typeface="Ubuntu"/>
                <a:sym typeface="Ubuntu"/>
              </a:rPr>
              <a:t>Events businesses</a:t>
            </a:r>
          </a:p>
        </p:txBody>
      </p:sp>
      <p:pic>
        <p:nvPicPr>
          <p:cNvPr id="911" name="Shape 911"/>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5" name="Shape 915"/>
        <p:cNvGrpSpPr/>
        <p:nvPr/>
      </p:nvGrpSpPr>
      <p:grpSpPr>
        <a:xfrm>
          <a:off x="0" y="0"/>
          <a:ext cx="0" cy="0"/>
          <a:chOff x="0" y="0"/>
          <a:chExt cx="0" cy="0"/>
        </a:xfrm>
      </p:grpSpPr>
      <p:sp>
        <p:nvSpPr>
          <p:cNvPr id="916" name="Shape 91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Businesses who may need Tumblr</a:t>
            </a:r>
          </a:p>
        </p:txBody>
      </p:sp>
      <p:sp>
        <p:nvSpPr>
          <p:cNvPr id="917" name="Shape 917"/>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Font typeface="Ubuntu"/>
              <a:buChar char="-"/>
            </a:pPr>
            <a:r>
              <a:rPr lang="en">
                <a:latin typeface="Ubuntu"/>
                <a:ea typeface="Ubuntu"/>
                <a:cs typeface="Ubuntu"/>
                <a:sym typeface="Ubuntu"/>
              </a:rPr>
              <a:t>Anything youth orientated</a:t>
            </a:r>
          </a:p>
          <a:p>
            <a:pPr indent="-228600" lvl="0" marL="457200" rtl="0">
              <a:spcBef>
                <a:spcPts val="0"/>
              </a:spcBef>
              <a:buFont typeface="Ubuntu"/>
              <a:buChar char="-"/>
            </a:pPr>
            <a:r>
              <a:rPr lang="en">
                <a:latin typeface="Ubuntu"/>
                <a:ea typeface="Ubuntu"/>
                <a:cs typeface="Ubuntu"/>
                <a:sym typeface="Ubuntu"/>
              </a:rPr>
              <a:t>Anything aimed at </a:t>
            </a:r>
          </a:p>
          <a:p>
            <a:pPr lvl="0" rtl="0">
              <a:spcBef>
                <a:spcPts val="0"/>
              </a:spcBef>
              <a:buNone/>
            </a:pPr>
            <a:r>
              <a:rPr lang="en">
                <a:latin typeface="Ubuntu"/>
                <a:ea typeface="Ubuntu"/>
                <a:cs typeface="Ubuntu"/>
                <a:sym typeface="Ubuntu"/>
              </a:rPr>
              <a:t>     America/worldwide </a:t>
            </a:r>
          </a:p>
          <a:p>
            <a:pPr lvl="0" rtl="0">
              <a:spcBef>
                <a:spcPts val="0"/>
              </a:spcBef>
              <a:buNone/>
            </a:pPr>
            <a:r>
              <a:rPr lang="en">
                <a:latin typeface="Ubuntu"/>
                <a:ea typeface="Ubuntu"/>
                <a:cs typeface="Ubuntu"/>
                <a:sym typeface="Ubuntu"/>
              </a:rPr>
              <a:t>    and youth orientated</a:t>
            </a:r>
          </a:p>
          <a:p>
            <a:pPr indent="-228600" lvl="0" marL="457200" rtl="0">
              <a:spcBef>
                <a:spcPts val="0"/>
              </a:spcBef>
              <a:buFont typeface="Ubuntu"/>
              <a:buChar char="-"/>
            </a:pPr>
            <a:r>
              <a:rPr lang="en">
                <a:latin typeface="Ubuntu"/>
                <a:ea typeface="Ubuntu"/>
                <a:cs typeface="Ubuntu"/>
                <a:sym typeface="Ubuntu"/>
              </a:rPr>
              <a:t>Fashion/music</a:t>
            </a:r>
          </a:p>
          <a:p>
            <a:pPr indent="-228600" lvl="0" marL="457200" rtl="0">
              <a:spcBef>
                <a:spcPts val="0"/>
              </a:spcBef>
              <a:buFont typeface="Ubuntu"/>
              <a:buChar char="-"/>
            </a:pPr>
            <a:r>
              <a:rPr lang="en">
                <a:latin typeface="Ubuntu"/>
                <a:ea typeface="Ubuntu"/>
                <a:cs typeface="Ubuntu"/>
                <a:sym typeface="Ubuntu"/>
              </a:rPr>
              <a:t>(Dm’s are the key)</a:t>
            </a:r>
          </a:p>
        </p:txBody>
      </p:sp>
      <p:pic>
        <p:nvPicPr>
          <p:cNvPr id="918" name="Shape 918"/>
          <p:cNvPicPr preferRelativeResize="0"/>
          <p:nvPr/>
        </p:nvPicPr>
        <p:blipFill>
          <a:blip r:embed="rId3">
            <a:alphaModFix/>
          </a:blip>
          <a:stretch>
            <a:fillRect/>
          </a:stretch>
        </p:blipFill>
        <p:spPr>
          <a:xfrm>
            <a:off x="5728900" y="1392600"/>
            <a:ext cx="3246150" cy="3246150"/>
          </a:xfrm>
          <a:prstGeom prst="rect">
            <a:avLst/>
          </a:prstGeom>
          <a:noFill/>
          <a:ln>
            <a:noFill/>
          </a:ln>
        </p:spPr>
      </p:pic>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sp>
        <p:nvSpPr>
          <p:cNvPr id="923" name="Shape 92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Ubuntu"/>
                <a:ea typeface="Ubuntu"/>
                <a:cs typeface="Ubuntu"/>
                <a:sym typeface="Ubuntu"/>
              </a:rPr>
              <a:t>Businesses who may need Pinterest</a:t>
            </a:r>
          </a:p>
        </p:txBody>
      </p:sp>
      <p:sp>
        <p:nvSpPr>
          <p:cNvPr id="924" name="Shape 924"/>
          <p:cNvSpPr txBox="1"/>
          <p:nvPr>
            <p:ph idx="1" type="body"/>
          </p:nvPr>
        </p:nvSpPr>
        <p:spPr>
          <a:xfrm>
            <a:off x="457200" y="1200150"/>
            <a:ext cx="8686800" cy="3725699"/>
          </a:xfrm>
          <a:prstGeom prst="rect">
            <a:avLst/>
          </a:prstGeom>
        </p:spPr>
        <p:txBody>
          <a:bodyPr anchorCtr="0" anchor="t" bIns="91425" lIns="91425" rIns="91425" tIns="91425">
            <a:noAutofit/>
          </a:bodyPr>
          <a:lstStyle/>
          <a:p>
            <a:pPr indent="-228600" lvl="0" marL="457200" rtl="0">
              <a:spcBef>
                <a:spcPts val="0"/>
              </a:spcBef>
              <a:buFont typeface="Ubuntu"/>
              <a:buChar char="-"/>
            </a:pPr>
            <a:r>
              <a:rPr lang="en">
                <a:latin typeface="Ubuntu"/>
                <a:ea typeface="Ubuntu"/>
                <a:cs typeface="Ubuntu"/>
                <a:sym typeface="Ubuntu"/>
              </a:rPr>
              <a:t>Anything beautiful, aimed at females 30+</a:t>
            </a:r>
          </a:p>
          <a:p>
            <a:pPr indent="-228600" lvl="0" marL="457200" rtl="0">
              <a:spcBef>
                <a:spcPts val="0"/>
              </a:spcBef>
              <a:buFont typeface="Ubuntu"/>
              <a:buChar char="-"/>
            </a:pPr>
            <a:r>
              <a:rPr lang="en">
                <a:latin typeface="Ubuntu"/>
                <a:ea typeface="Ubuntu"/>
                <a:cs typeface="Ubuntu"/>
                <a:sym typeface="Ubuntu"/>
              </a:rPr>
              <a:t>Use Buffer to easily setup a pinning schedule</a:t>
            </a:r>
          </a:p>
          <a:p>
            <a:pPr indent="-228600" lvl="0" marL="457200" rtl="0">
              <a:spcBef>
                <a:spcPts val="0"/>
              </a:spcBef>
              <a:buFont typeface="Ubuntu"/>
              <a:buChar char="-"/>
            </a:pPr>
            <a:r>
              <a:rPr lang="en">
                <a:latin typeface="Ubuntu"/>
                <a:ea typeface="Ubuntu"/>
                <a:cs typeface="Ubuntu"/>
                <a:sym typeface="Ubuntu"/>
              </a:rPr>
              <a:t>Remove any pin with less than 6 repins within 48 hours (Pinterest algorithm)</a:t>
            </a:r>
          </a:p>
          <a:p>
            <a:pPr indent="-228600" lvl="0" marL="457200" rtl="0">
              <a:spcBef>
                <a:spcPts val="0"/>
              </a:spcBef>
              <a:buFont typeface="Ubuntu"/>
              <a:buChar char="-"/>
            </a:pPr>
            <a:r>
              <a:rPr lang="en">
                <a:latin typeface="Ubuntu"/>
                <a:ea typeface="Ubuntu"/>
                <a:cs typeface="Ubuntu"/>
                <a:sym typeface="Ubuntu"/>
              </a:rPr>
              <a:t>Groups are easiest way to reach thousands</a:t>
            </a:r>
          </a:p>
          <a:p>
            <a:pPr indent="-228600" lvl="0" marL="457200" rtl="0">
              <a:spcBef>
                <a:spcPts val="0"/>
              </a:spcBef>
              <a:buFont typeface="Ubuntu"/>
              <a:buChar char="-"/>
            </a:pPr>
            <a:r>
              <a:rPr lang="en">
                <a:latin typeface="Ubuntu"/>
                <a:ea typeface="Ubuntu"/>
                <a:cs typeface="Ubuntu"/>
                <a:sym typeface="Ubuntu"/>
              </a:rPr>
              <a:t>Difficult to work out, so likely a big opportunity here</a:t>
            </a:r>
          </a:p>
        </p:txBody>
      </p:sp>
      <p:pic>
        <p:nvPicPr>
          <p:cNvPr id="925" name="Shape 925"/>
          <p:cNvPicPr preferRelativeResize="0"/>
          <p:nvPr/>
        </p:nvPicPr>
        <p:blipFill>
          <a:blip r:embed="rId3">
            <a:alphaModFix/>
          </a:blip>
          <a:stretch>
            <a:fillRect/>
          </a:stretch>
        </p:blipFill>
        <p:spPr>
          <a:xfrm>
            <a:off x="4449875" y="4440825"/>
            <a:ext cx="4694125" cy="702675"/>
          </a:xfrm>
          <a:prstGeom prst="rect">
            <a:avLst/>
          </a:prstGeom>
          <a:noFill/>
          <a:ln>
            <a:noFill/>
          </a:ln>
        </p:spPr>
      </p:pic>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9" name="Shape 929"/>
        <p:cNvGrpSpPr/>
        <p:nvPr/>
      </p:nvGrpSpPr>
      <p:grpSpPr>
        <a:xfrm>
          <a:off x="0" y="0"/>
          <a:ext cx="0" cy="0"/>
          <a:chOff x="0" y="0"/>
          <a:chExt cx="0" cy="0"/>
        </a:xfrm>
      </p:grpSpPr>
      <p:sp>
        <p:nvSpPr>
          <p:cNvPr id="930" name="Shape 93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lgn="l">
              <a:spcBef>
                <a:spcPts val="0"/>
              </a:spcBef>
              <a:buNone/>
            </a:pPr>
            <a:r>
              <a:rPr lang="en">
                <a:latin typeface="Ubuntu"/>
                <a:ea typeface="Ubuntu"/>
                <a:cs typeface="Ubuntu"/>
                <a:sym typeface="Ubuntu"/>
              </a:rPr>
              <a:t>Finding Influencers:</a:t>
            </a:r>
          </a:p>
        </p:txBody>
      </p:sp>
      <p:sp>
        <p:nvSpPr>
          <p:cNvPr id="931" name="Shape 931"/>
          <p:cNvSpPr txBox="1"/>
          <p:nvPr>
            <p:ph idx="1" type="body"/>
          </p:nvPr>
        </p:nvSpPr>
        <p:spPr>
          <a:xfrm>
            <a:off x="457200" y="1200150"/>
            <a:ext cx="8686800" cy="3725699"/>
          </a:xfrm>
          <a:prstGeom prst="rect">
            <a:avLst/>
          </a:prstGeom>
        </p:spPr>
        <p:txBody>
          <a:bodyPr anchorCtr="0" anchor="t" bIns="91425" lIns="91425" rIns="91425" tIns="91425">
            <a:noAutofit/>
          </a:bodyPr>
          <a:lstStyle/>
          <a:p>
            <a:pPr lvl="0" rtl="0">
              <a:spcBef>
                <a:spcPts val="0"/>
              </a:spcBef>
              <a:buNone/>
            </a:pPr>
            <a:r>
              <a:rPr lang="en">
                <a:latin typeface="Ubuntu"/>
                <a:ea typeface="Ubuntu"/>
                <a:cs typeface="Ubuntu"/>
                <a:sym typeface="Ubuntu"/>
              </a:rPr>
              <a:t> </a:t>
            </a:r>
          </a:p>
        </p:txBody>
      </p:sp>
      <p:pic>
        <p:nvPicPr>
          <p:cNvPr id="932" name="Shape 932"/>
          <p:cNvPicPr preferRelativeResize="0"/>
          <p:nvPr/>
        </p:nvPicPr>
        <p:blipFill>
          <a:blip r:embed="rId3">
            <a:alphaModFix/>
          </a:blip>
          <a:stretch>
            <a:fillRect/>
          </a:stretch>
        </p:blipFill>
        <p:spPr>
          <a:xfrm>
            <a:off x="4449875" y="4440825"/>
            <a:ext cx="4694125" cy="702675"/>
          </a:xfrm>
          <a:prstGeom prst="rect">
            <a:avLst/>
          </a:prstGeom>
          <a:noFill/>
          <a:ln>
            <a:noFill/>
          </a:ln>
        </p:spPr>
      </p:pic>
      <p:pic>
        <p:nvPicPr>
          <p:cNvPr id="933" name="Shape 933"/>
          <p:cNvPicPr preferRelativeResize="0"/>
          <p:nvPr/>
        </p:nvPicPr>
        <p:blipFill>
          <a:blip r:embed="rId4">
            <a:alphaModFix/>
          </a:blip>
          <a:stretch>
            <a:fillRect/>
          </a:stretch>
        </p:blipFill>
        <p:spPr>
          <a:xfrm>
            <a:off x="5124775" y="205975"/>
            <a:ext cx="3810000" cy="2809875"/>
          </a:xfrm>
          <a:prstGeom prst="rect">
            <a:avLst/>
          </a:prstGeom>
          <a:noFill/>
          <a:ln>
            <a:noFill/>
          </a:ln>
        </p:spPr>
      </p:pic>
      <p:pic>
        <p:nvPicPr>
          <p:cNvPr id="934" name="Shape 934"/>
          <p:cNvPicPr preferRelativeResize="0"/>
          <p:nvPr/>
        </p:nvPicPr>
        <p:blipFill>
          <a:blip r:embed="rId5">
            <a:alphaModFix/>
          </a:blip>
          <a:stretch>
            <a:fillRect/>
          </a:stretch>
        </p:blipFill>
        <p:spPr>
          <a:xfrm>
            <a:off x="495362" y="1200150"/>
            <a:ext cx="2943225" cy="2324100"/>
          </a:xfrm>
          <a:prstGeom prst="rect">
            <a:avLst/>
          </a:prstGeom>
          <a:noFill/>
          <a:ln>
            <a:noFill/>
          </a:ln>
        </p:spPr>
      </p:pic>
      <p:pic>
        <p:nvPicPr>
          <p:cNvPr id="935" name="Shape 935"/>
          <p:cNvPicPr preferRelativeResize="0"/>
          <p:nvPr/>
        </p:nvPicPr>
        <p:blipFill>
          <a:blip r:embed="rId6">
            <a:alphaModFix/>
          </a:blip>
          <a:stretch>
            <a:fillRect/>
          </a:stretch>
        </p:blipFill>
        <p:spPr>
          <a:xfrm>
            <a:off x="495362" y="3524237"/>
            <a:ext cx="2943225" cy="136207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